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3.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4.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5.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4"/>
  </p:notesMasterIdLst>
  <p:sldIdLst>
    <p:sldId id="297" r:id="rId5"/>
    <p:sldId id="559" r:id="rId6"/>
    <p:sldId id="560" r:id="rId7"/>
    <p:sldId id="561" r:id="rId8"/>
    <p:sldId id="570" r:id="rId9"/>
    <p:sldId id="574" r:id="rId10"/>
    <p:sldId id="569" r:id="rId11"/>
    <p:sldId id="573" r:id="rId12"/>
    <p:sldId id="541" r:id="rId13"/>
    <p:sldId id="563" r:id="rId14"/>
    <p:sldId id="558" r:id="rId15"/>
    <p:sldId id="572" r:id="rId16"/>
    <p:sldId id="562" r:id="rId17"/>
    <p:sldId id="565" r:id="rId18"/>
    <p:sldId id="566" r:id="rId19"/>
    <p:sldId id="567" r:id="rId20"/>
    <p:sldId id="568" r:id="rId21"/>
    <p:sldId id="575" r:id="rId22"/>
    <p:sldId id="514" r:id="rId23"/>
  </p:sldIdLst>
  <p:sldSz cx="12192000" cy="6858000"/>
  <p:notesSz cx="6858000"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7CckfRsrc1sSD+KA7fD7XA==" hashData="vIMSEQCEC2VAGtdKZZNx3ObRUT1RCkcz6zKCTNQDdDKAWmQyc9sUiTvLbxzURTNApv3X0pDyc5+bH0ShxMV7dQ=="/>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34"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58ED5"/>
    <a:srgbClr val="4F81BD"/>
    <a:srgbClr val="00FF00"/>
    <a:srgbClr val="00FA71"/>
    <a:srgbClr val="66AAD7"/>
    <a:srgbClr val="E89875"/>
    <a:srgbClr val="17375E"/>
    <a:srgbClr val="6A94C6"/>
    <a:srgbClr val="FF0000"/>
    <a:srgbClr val="2EFF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6" autoAdjust="0"/>
    <p:restoredTop sz="87522" autoAdjust="0"/>
  </p:normalViewPr>
  <p:slideViewPr>
    <p:cSldViewPr snapToGrid="0" showGuides="1">
      <p:cViewPr varScale="1">
        <p:scale>
          <a:sx n="83" d="100"/>
          <a:sy n="83" d="100"/>
        </p:scale>
        <p:origin x="1128" y="192"/>
      </p:cViewPr>
      <p:guideLst>
        <p:guide orient="horz" pos="2160"/>
        <p:guide pos="3840"/>
      </p:guideLst>
    </p:cSldViewPr>
  </p:slideViewPr>
  <p:notesTextViewPr>
    <p:cViewPr>
      <p:scale>
        <a:sx n="3" d="2"/>
        <a:sy n="3" d="2"/>
      </p:scale>
      <p:origin x="0" y="0"/>
    </p:cViewPr>
  </p:notesTextViewPr>
  <p:notesViewPr>
    <p:cSldViewPr snapToGrid="0">
      <p:cViewPr>
        <p:scale>
          <a:sx n="50" d="100"/>
          <a:sy n="50" d="100"/>
        </p:scale>
        <p:origin x="2684" y="52"/>
      </p:cViewPr>
      <p:guideLst>
        <p:guide orient="horz" pos="2934"/>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https://umass-my.sharepoint.com/personal/msalzano_umass_edu/Documents/UMass/Brooks/ISB-FBG/ModelResult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umass-my.sharepoint.com/personal/msalzano_umass_edu/Documents/UMass/Brooks/ISB-FBG/ModelResult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umass-my.sharepoint.com/personal/msalzano_umass_edu/Documents/UMass/Brooks/ISB-FBG/ModelResult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umass-my.sharepoint.com/personal/msalzano_umass_edu/Documents/UMass/Brooks/ISB-FBG/ModelResults.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umass-my.sharepoint.com/personal/msalzano_umass_edu/Documents/UMass/Brooks/ISB-FBG/ModelResults.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https://umass-my.sharepoint.com/personal/msalzano_umass_edu/Documents/UMass/Brooks/ISB-FBG/ModelResults.xlsx" TargetMode="External"/><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Sheet4!$U$5</c:f>
              <c:strCache>
                <c:ptCount val="1"/>
                <c:pt idx="0">
                  <c:v>Pct</c:v>
                </c:pt>
              </c:strCache>
            </c:strRef>
          </c:tx>
          <c:spPr>
            <a:ln>
              <a:solidFill>
                <a:schemeClr val="tx1"/>
              </a:solidFill>
            </a:ln>
          </c:spPr>
          <c:dPt>
            <c:idx val="0"/>
            <c:bubble3D val="0"/>
            <c:spPr>
              <a:solidFill>
                <a:schemeClr val="bg1"/>
              </a:solidFill>
              <a:ln w="19050">
                <a:solidFill>
                  <a:schemeClr val="tx1"/>
                </a:solidFill>
              </a:ln>
              <a:effectLst/>
            </c:spPr>
            <c:extLst>
              <c:ext xmlns:c16="http://schemas.microsoft.com/office/drawing/2014/chart" uri="{C3380CC4-5D6E-409C-BE32-E72D297353CC}">
                <c16:uniqueId val="{00000001-94A9-48A9-9C9A-A22FAC80CC0D}"/>
              </c:ext>
            </c:extLst>
          </c:dPt>
          <c:dPt>
            <c:idx val="1"/>
            <c:bubble3D val="0"/>
            <c:spPr>
              <a:solidFill>
                <a:schemeClr val="accent2"/>
              </a:solidFill>
              <a:ln w="19050">
                <a:solidFill>
                  <a:schemeClr val="tx1"/>
                </a:solidFill>
              </a:ln>
              <a:effectLst/>
            </c:spPr>
            <c:extLst>
              <c:ext xmlns:c16="http://schemas.microsoft.com/office/drawing/2014/chart" uri="{C3380CC4-5D6E-409C-BE32-E72D297353CC}">
                <c16:uniqueId val="{00000003-94A9-48A9-9C9A-A22FAC80CC0D}"/>
              </c:ext>
            </c:extLst>
          </c:dPt>
          <c:dPt>
            <c:idx val="2"/>
            <c:bubble3D val="0"/>
            <c:spPr>
              <a:solidFill>
                <a:schemeClr val="tx1"/>
              </a:solidFill>
              <a:ln w="19050">
                <a:solidFill>
                  <a:schemeClr val="tx1"/>
                </a:solidFill>
              </a:ln>
              <a:effectLst/>
            </c:spPr>
            <c:extLst>
              <c:ext xmlns:c16="http://schemas.microsoft.com/office/drawing/2014/chart" uri="{C3380CC4-5D6E-409C-BE32-E72D297353CC}">
                <c16:uniqueId val="{00000005-94A9-48A9-9C9A-A22FAC80CC0D}"/>
              </c:ext>
            </c:extLst>
          </c:dPt>
          <c:dPt>
            <c:idx val="3"/>
            <c:bubble3D val="0"/>
            <c:spPr>
              <a:solidFill>
                <a:srgbClr val="FFC000"/>
              </a:solidFill>
              <a:ln w="19050">
                <a:solidFill>
                  <a:schemeClr val="tx1"/>
                </a:solidFill>
              </a:ln>
              <a:effectLst/>
            </c:spPr>
            <c:extLst>
              <c:ext xmlns:c16="http://schemas.microsoft.com/office/drawing/2014/chart" uri="{C3380CC4-5D6E-409C-BE32-E72D297353CC}">
                <c16:uniqueId val="{00000007-94A9-48A9-9C9A-A22FAC80CC0D}"/>
              </c:ext>
            </c:extLst>
          </c:dPt>
          <c:dPt>
            <c:idx val="4"/>
            <c:bubble3D val="0"/>
            <c:spPr>
              <a:solidFill>
                <a:schemeClr val="bg1">
                  <a:lumMod val="75000"/>
                </a:schemeClr>
              </a:solidFill>
              <a:ln w="19050">
                <a:solidFill>
                  <a:schemeClr val="tx1"/>
                </a:solidFill>
              </a:ln>
              <a:effectLst/>
            </c:spPr>
            <c:extLst>
              <c:ext xmlns:c16="http://schemas.microsoft.com/office/drawing/2014/chart" uri="{C3380CC4-5D6E-409C-BE32-E72D297353CC}">
                <c16:uniqueId val="{00000009-94A9-48A9-9C9A-A22FAC80CC0D}"/>
              </c:ext>
            </c:extLst>
          </c:dPt>
          <c:dPt>
            <c:idx val="5"/>
            <c:bubble3D val="0"/>
            <c:spPr>
              <a:solidFill>
                <a:srgbClr val="558ED5"/>
              </a:solidFill>
              <a:ln w="19050">
                <a:solidFill>
                  <a:schemeClr val="tx1"/>
                </a:solidFill>
              </a:ln>
              <a:effectLst/>
            </c:spPr>
            <c:extLst>
              <c:ext xmlns:c16="http://schemas.microsoft.com/office/drawing/2014/chart" uri="{C3380CC4-5D6E-409C-BE32-E72D297353CC}">
                <c16:uniqueId val="{0000000B-94A9-48A9-9C9A-A22FAC80CC0D}"/>
              </c:ext>
            </c:extLst>
          </c:dPt>
          <c:dPt>
            <c:idx val="6"/>
            <c:bubble3D val="0"/>
            <c:spPr>
              <a:solidFill>
                <a:schemeClr val="accent3"/>
              </a:solidFill>
              <a:ln w="19050">
                <a:solidFill>
                  <a:schemeClr val="tx1"/>
                </a:solidFill>
              </a:ln>
              <a:effectLst/>
            </c:spPr>
            <c:extLst>
              <c:ext xmlns:c16="http://schemas.microsoft.com/office/drawing/2014/chart" uri="{C3380CC4-5D6E-409C-BE32-E72D297353CC}">
                <c16:uniqueId val="{0000000D-94A9-48A9-9C9A-A22FAC80CC0D}"/>
              </c:ext>
            </c:extLst>
          </c:dPt>
          <c:cat>
            <c:strRef>
              <c:f>Sheet4!$T$6:$T$12</c:f>
              <c:strCache>
                <c:ptCount val="7"/>
                <c:pt idx="0">
                  <c:v>Very Dissatisfied</c:v>
                </c:pt>
                <c:pt idx="1">
                  <c:v>Dissatisfied</c:v>
                </c:pt>
                <c:pt idx="2">
                  <c:v>Slightly Dissatisfied</c:v>
                </c:pt>
                <c:pt idx="3">
                  <c:v>Neutral</c:v>
                </c:pt>
                <c:pt idx="4">
                  <c:v>Slightly Satsified</c:v>
                </c:pt>
                <c:pt idx="5">
                  <c:v>Satisfied</c:v>
                </c:pt>
                <c:pt idx="6">
                  <c:v>Very Satisfied</c:v>
                </c:pt>
              </c:strCache>
            </c:strRef>
          </c:cat>
          <c:val>
            <c:numRef>
              <c:f>Sheet4!$U$6:$U$12</c:f>
              <c:numCache>
                <c:formatCode>0.00</c:formatCode>
                <c:ptCount val="7"/>
                <c:pt idx="0">
                  <c:v>2.8441410693970419</c:v>
                </c:pt>
                <c:pt idx="1">
                  <c:v>10.466439135381114</c:v>
                </c:pt>
                <c:pt idx="2">
                  <c:v>12.969283276450511</c:v>
                </c:pt>
                <c:pt idx="3">
                  <c:v>10.12514220705347</c:v>
                </c:pt>
                <c:pt idx="4">
                  <c:v>19.453924914675767</c:v>
                </c:pt>
                <c:pt idx="5">
                  <c:v>26.962457337883961</c:v>
                </c:pt>
                <c:pt idx="6">
                  <c:v>17.178612059158134</c:v>
                </c:pt>
              </c:numCache>
            </c:numRef>
          </c:val>
          <c:extLst>
            <c:ext xmlns:c16="http://schemas.microsoft.com/office/drawing/2014/chart" uri="{C3380CC4-5D6E-409C-BE32-E72D297353CC}">
              <c16:uniqueId val="{0000000E-94A9-48A9-9C9A-A22FAC80CC0D}"/>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0925925925925923E-2"/>
          <c:y val="5.1197142023913678E-2"/>
          <c:w val="0.89814814814814814"/>
          <c:h val="0.44907407407407407"/>
        </c:manualLayout>
      </c:layout>
      <c:pieChart>
        <c:varyColors val="1"/>
        <c:ser>
          <c:idx val="0"/>
          <c:order val="0"/>
          <c:tx>
            <c:strRef>
              <c:f>Sheet4!$Y$5</c:f>
              <c:strCache>
                <c:ptCount val="1"/>
                <c:pt idx="0">
                  <c:v>Pct</c:v>
                </c:pt>
              </c:strCache>
            </c:strRef>
          </c:tx>
          <c:spPr>
            <a:ln>
              <a:solidFill>
                <a:schemeClr val="tx1"/>
              </a:solidFill>
            </a:ln>
          </c:spPr>
          <c:dPt>
            <c:idx val="0"/>
            <c:bubble3D val="0"/>
            <c:spPr>
              <a:solidFill>
                <a:schemeClr val="accent2"/>
              </a:solidFill>
              <a:ln w="19050">
                <a:solidFill>
                  <a:schemeClr val="tx1"/>
                </a:solidFill>
              </a:ln>
              <a:effectLst/>
            </c:spPr>
            <c:extLst>
              <c:ext xmlns:c16="http://schemas.microsoft.com/office/drawing/2014/chart" uri="{C3380CC4-5D6E-409C-BE32-E72D297353CC}">
                <c16:uniqueId val="{00000001-249D-4538-8A82-C4F04C458BF2}"/>
              </c:ext>
            </c:extLst>
          </c:dPt>
          <c:dPt>
            <c:idx val="1"/>
            <c:bubble3D val="0"/>
            <c:spPr>
              <a:solidFill>
                <a:srgbClr val="FFC000"/>
              </a:solidFill>
              <a:ln w="19050">
                <a:solidFill>
                  <a:schemeClr val="tx1"/>
                </a:solidFill>
              </a:ln>
              <a:effectLst/>
            </c:spPr>
            <c:extLst>
              <c:ext xmlns:c16="http://schemas.microsoft.com/office/drawing/2014/chart" uri="{C3380CC4-5D6E-409C-BE32-E72D297353CC}">
                <c16:uniqueId val="{00000003-249D-4538-8A82-C4F04C458BF2}"/>
              </c:ext>
            </c:extLst>
          </c:dPt>
          <c:dPt>
            <c:idx val="2"/>
            <c:bubble3D val="0"/>
            <c:spPr>
              <a:solidFill>
                <a:srgbClr val="558ED5"/>
              </a:solidFill>
              <a:ln w="19050">
                <a:solidFill>
                  <a:schemeClr val="tx1"/>
                </a:solidFill>
              </a:ln>
              <a:effectLst/>
            </c:spPr>
            <c:extLst>
              <c:ext xmlns:c16="http://schemas.microsoft.com/office/drawing/2014/chart" uri="{C3380CC4-5D6E-409C-BE32-E72D297353CC}">
                <c16:uniqueId val="{00000005-249D-4538-8A82-C4F04C458BF2}"/>
              </c:ext>
            </c:extLst>
          </c:dPt>
          <c:cat>
            <c:strRef>
              <c:f>Sheet4!$X$6:$X$8</c:f>
              <c:strCache>
                <c:ptCount val="3"/>
                <c:pt idx="0">
                  <c:v>Dissatisfied</c:v>
                </c:pt>
                <c:pt idx="1">
                  <c:v>Neutral</c:v>
                </c:pt>
                <c:pt idx="2">
                  <c:v>Satisfied</c:v>
                </c:pt>
              </c:strCache>
            </c:strRef>
          </c:cat>
          <c:val>
            <c:numRef>
              <c:f>Sheet4!$Y$6:$Y$8</c:f>
              <c:numCache>
                <c:formatCode>0.00</c:formatCode>
                <c:ptCount val="3"/>
                <c:pt idx="0">
                  <c:v>26.27986348122867</c:v>
                </c:pt>
                <c:pt idx="1">
                  <c:v>10.12514220705347</c:v>
                </c:pt>
                <c:pt idx="2">
                  <c:v>63.594994311717855</c:v>
                </c:pt>
              </c:numCache>
            </c:numRef>
          </c:val>
          <c:extLst>
            <c:ext xmlns:c16="http://schemas.microsoft.com/office/drawing/2014/chart" uri="{C3380CC4-5D6E-409C-BE32-E72D297353CC}">
              <c16:uniqueId val="{00000006-249D-4538-8A82-C4F04C458BF2}"/>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0.18642898804316124"/>
          <c:y val="0.54683891076115487"/>
          <c:w val="0.62714165937591138"/>
          <c:h val="0.18927220034995626"/>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0185185185185182E-2"/>
          <c:y val="5.3042979002624675E-2"/>
          <c:w val="0.89814814814814814"/>
          <c:h val="0.44907407407407407"/>
        </c:manualLayout>
      </c:layout>
      <c:pieChart>
        <c:varyColors val="1"/>
        <c:ser>
          <c:idx val="0"/>
          <c:order val="0"/>
          <c:tx>
            <c:strRef>
              <c:f>Sheet4!$AC$5</c:f>
              <c:strCache>
                <c:ptCount val="1"/>
                <c:pt idx="0">
                  <c:v>Pct</c:v>
                </c:pt>
              </c:strCache>
            </c:strRef>
          </c:tx>
          <c:spPr>
            <a:solidFill>
              <a:schemeClr val="accent2"/>
            </a:solidFill>
            <a:ln>
              <a:solidFill>
                <a:schemeClr val="tx1"/>
              </a:solidFill>
            </a:ln>
          </c:spPr>
          <c:dPt>
            <c:idx val="0"/>
            <c:bubble3D val="0"/>
            <c:spPr>
              <a:solidFill>
                <a:schemeClr val="accent2"/>
              </a:solidFill>
              <a:ln w="19050">
                <a:solidFill>
                  <a:schemeClr val="tx1"/>
                </a:solidFill>
              </a:ln>
              <a:effectLst/>
            </c:spPr>
            <c:extLst>
              <c:ext xmlns:c16="http://schemas.microsoft.com/office/drawing/2014/chart" uri="{C3380CC4-5D6E-409C-BE32-E72D297353CC}">
                <c16:uniqueId val="{00000001-FA7D-4B5A-A28F-E442A465A644}"/>
              </c:ext>
            </c:extLst>
          </c:dPt>
          <c:dPt>
            <c:idx val="1"/>
            <c:bubble3D val="0"/>
            <c:spPr>
              <a:solidFill>
                <a:srgbClr val="558ED5"/>
              </a:solidFill>
              <a:ln w="19050">
                <a:solidFill>
                  <a:schemeClr val="tx1"/>
                </a:solidFill>
              </a:ln>
              <a:effectLst/>
            </c:spPr>
            <c:extLst>
              <c:ext xmlns:c16="http://schemas.microsoft.com/office/drawing/2014/chart" uri="{C3380CC4-5D6E-409C-BE32-E72D297353CC}">
                <c16:uniqueId val="{00000003-FA7D-4B5A-A28F-E442A465A644}"/>
              </c:ext>
            </c:extLst>
          </c:dPt>
          <c:cat>
            <c:strRef>
              <c:f>Sheet4!$AB$6:$AB$7</c:f>
              <c:strCache>
                <c:ptCount val="2"/>
                <c:pt idx="0">
                  <c:v>No</c:v>
                </c:pt>
                <c:pt idx="1">
                  <c:v>Yes</c:v>
                </c:pt>
              </c:strCache>
            </c:strRef>
          </c:cat>
          <c:val>
            <c:numRef>
              <c:f>Sheet4!$AC$6:$AC$7</c:f>
              <c:numCache>
                <c:formatCode>0.00</c:formatCode>
                <c:ptCount val="2"/>
                <c:pt idx="0">
                  <c:v>51.763367463026164</c:v>
                </c:pt>
                <c:pt idx="1">
                  <c:v>48.236632536973836</c:v>
                </c:pt>
              </c:numCache>
            </c:numRef>
          </c:val>
          <c:extLst>
            <c:ext xmlns:c16="http://schemas.microsoft.com/office/drawing/2014/chart" uri="{C3380CC4-5D6E-409C-BE32-E72D297353CC}">
              <c16:uniqueId val="{00000004-FA7D-4B5A-A28F-E442A465A644}"/>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0.30654090113735777"/>
          <c:y val="0.5551602143482065"/>
          <c:w val="0.41932560513269174"/>
          <c:h val="0.13465460046660835"/>
        </c:manualLayout>
      </c:layout>
      <c:overlay val="0"/>
      <c:spPr>
        <a:noFill/>
        <a:ln>
          <a:noFill/>
        </a:ln>
        <a:effectLst/>
      </c:spPr>
      <c:txPr>
        <a:bodyPr rot="0" spcFirstLastPara="1" vertOverflow="ellipsis" vert="horz" wrap="square" anchor="ctr" anchorCtr="1"/>
        <a:lstStyle/>
        <a:p>
          <a:pPr>
            <a:defRPr sz="2000" b="1"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Sheet4!$B$5</c:f>
              <c:strCache>
                <c:ptCount val="1"/>
                <c:pt idx="0">
                  <c:v>Accuracy</c:v>
                </c:pt>
              </c:strCache>
            </c:strRef>
          </c:tx>
          <c:spPr>
            <a:solidFill>
              <a:schemeClr val="bg1">
                <a:lumMod val="85000"/>
              </a:schemeClr>
            </a:solidFill>
            <a:ln w="19050">
              <a:solidFill>
                <a:schemeClr val="tx1"/>
              </a:solidFill>
            </a:ln>
            <a:effectLst/>
          </c:spPr>
          <c:invertIfNegative val="0"/>
          <c:errBars>
            <c:errBarType val="both"/>
            <c:errValType val="cust"/>
            <c:noEndCap val="0"/>
            <c:plus>
              <c:numRef>
                <c:f>Sheet4!$C$12:$E$12</c:f>
                <c:numCache>
                  <c:formatCode>General</c:formatCode>
                  <c:ptCount val="3"/>
                  <c:pt idx="0">
                    <c:v>8.6800000000000033</c:v>
                  </c:pt>
                  <c:pt idx="1">
                    <c:v>8.0799999999999983</c:v>
                  </c:pt>
                  <c:pt idx="2">
                    <c:v>8.7700000000000031</c:v>
                  </c:pt>
                </c:numCache>
              </c:numRef>
            </c:plus>
            <c:minus>
              <c:numRef>
                <c:f>Sheet4!$C$11:$E$11</c:f>
                <c:numCache>
                  <c:formatCode>General</c:formatCode>
                  <c:ptCount val="3"/>
                  <c:pt idx="0">
                    <c:v>7.4499999999999993</c:v>
                  </c:pt>
                  <c:pt idx="1">
                    <c:v>6.5100000000000016</c:v>
                  </c:pt>
                  <c:pt idx="2">
                    <c:v>7.4599999999999973</c:v>
                  </c:pt>
                </c:numCache>
              </c:numRef>
            </c:minus>
            <c:spPr>
              <a:noFill/>
              <a:ln w="31750" cap="flat" cmpd="sng" algn="ctr">
                <a:solidFill>
                  <a:schemeClr val="tx1"/>
                </a:solidFill>
                <a:round/>
              </a:ln>
              <a:effectLst/>
            </c:spPr>
          </c:errBars>
          <c:cat>
            <c:strRef>
              <c:f>Sheet4!$C$4:$E$4</c:f>
              <c:strCache>
                <c:ptCount val="3"/>
                <c:pt idx="0">
                  <c:v>Random Forest - Full</c:v>
                </c:pt>
                <c:pt idx="1">
                  <c:v>Random Forest - Reduced</c:v>
                </c:pt>
                <c:pt idx="2">
                  <c:v>Logistic Regression</c:v>
                </c:pt>
              </c:strCache>
            </c:strRef>
          </c:cat>
          <c:val>
            <c:numRef>
              <c:f>Sheet4!$C$5:$E$5</c:f>
              <c:numCache>
                <c:formatCode>General</c:formatCode>
                <c:ptCount val="3"/>
                <c:pt idx="0">
                  <c:v>25.41</c:v>
                </c:pt>
                <c:pt idx="1">
                  <c:v>18.850000000000001</c:v>
                </c:pt>
                <c:pt idx="2">
                  <c:v>24.58</c:v>
                </c:pt>
              </c:numCache>
            </c:numRef>
          </c:val>
          <c:extLst>
            <c:ext xmlns:c16="http://schemas.microsoft.com/office/drawing/2014/chart" uri="{C3380CC4-5D6E-409C-BE32-E72D297353CC}">
              <c16:uniqueId val="{00000000-E30E-485B-B0E6-7E485F7C7F83}"/>
            </c:ext>
          </c:extLst>
        </c:ser>
        <c:ser>
          <c:idx val="1"/>
          <c:order val="1"/>
          <c:tx>
            <c:strRef>
              <c:f>Sheet4!$B$6</c:f>
              <c:strCache>
                <c:ptCount val="1"/>
                <c:pt idx="0">
                  <c:v>No Information Rate</c:v>
                </c:pt>
              </c:strCache>
            </c:strRef>
          </c:tx>
          <c:spPr>
            <a:solidFill>
              <a:schemeClr val="accent2"/>
            </a:solidFill>
            <a:ln w="19050">
              <a:solidFill>
                <a:schemeClr val="tx1"/>
              </a:solidFill>
            </a:ln>
            <a:effectLst/>
          </c:spPr>
          <c:invertIfNegative val="0"/>
          <c:cat>
            <c:strRef>
              <c:f>Sheet4!$C$4:$E$4</c:f>
              <c:strCache>
                <c:ptCount val="3"/>
                <c:pt idx="0">
                  <c:v>Random Forest - Full</c:v>
                </c:pt>
                <c:pt idx="1">
                  <c:v>Random Forest - Reduced</c:v>
                </c:pt>
                <c:pt idx="2">
                  <c:v>Logistic Regression</c:v>
                </c:pt>
              </c:strCache>
            </c:strRef>
          </c:cat>
          <c:val>
            <c:numRef>
              <c:f>Sheet4!$C$6:$E$6</c:f>
              <c:numCache>
                <c:formatCode>General</c:formatCode>
                <c:ptCount val="3"/>
                <c:pt idx="0">
                  <c:v>25.41</c:v>
                </c:pt>
                <c:pt idx="1">
                  <c:v>27.05</c:v>
                </c:pt>
                <c:pt idx="2">
                  <c:v>23.73</c:v>
                </c:pt>
              </c:numCache>
            </c:numRef>
          </c:val>
          <c:extLst>
            <c:ext xmlns:c16="http://schemas.microsoft.com/office/drawing/2014/chart" uri="{C3380CC4-5D6E-409C-BE32-E72D297353CC}">
              <c16:uniqueId val="{00000001-E30E-485B-B0E6-7E485F7C7F83}"/>
            </c:ext>
          </c:extLst>
        </c:ser>
        <c:dLbls>
          <c:showLegendKey val="0"/>
          <c:showVal val="0"/>
          <c:showCatName val="0"/>
          <c:showSerName val="0"/>
          <c:showPercent val="0"/>
          <c:showBubbleSize val="0"/>
        </c:dLbls>
        <c:gapWidth val="100"/>
        <c:axId val="448307912"/>
        <c:axId val="448305616"/>
      </c:barChart>
      <c:catAx>
        <c:axId val="448307912"/>
        <c:scaling>
          <c:orientation val="minMax"/>
        </c:scaling>
        <c:delete val="0"/>
        <c:axPos val="b"/>
        <c:numFmt formatCode="General" sourceLinked="1"/>
        <c:majorTickMark val="none"/>
        <c:minorTickMark val="none"/>
        <c:tickLblPos val="nextTo"/>
        <c:spPr>
          <a:noFill/>
          <a:ln w="19050" cap="flat" cmpd="sng" algn="ctr">
            <a:solidFill>
              <a:schemeClr val="tx1"/>
            </a:solidFill>
            <a:round/>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448305616"/>
        <c:crosses val="autoZero"/>
        <c:auto val="1"/>
        <c:lblAlgn val="ctr"/>
        <c:lblOffset val="100"/>
        <c:noMultiLvlLbl val="0"/>
      </c:catAx>
      <c:valAx>
        <c:axId val="448305616"/>
        <c:scaling>
          <c:orientation val="minMax"/>
          <c:max val="100"/>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1800" b="1" dirty="0">
                    <a:solidFill>
                      <a:schemeClr val="tx1"/>
                    </a:solidFill>
                  </a:rPr>
                  <a:t>Accuracy (%)</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19050">
            <a:solidFill>
              <a:schemeClr val="tx1"/>
            </a:solidFill>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448307912"/>
        <c:crosses val="autoZero"/>
        <c:crossBetween val="between"/>
      </c:valAx>
      <c:spPr>
        <a:noFill/>
        <a:ln>
          <a:noFill/>
        </a:ln>
        <a:effectLst/>
      </c:spPr>
    </c:plotArea>
    <c:legend>
      <c:legendPos val="t"/>
      <c:legendEntry>
        <c:idx val="0"/>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legendEntry>
      <c:legendEntry>
        <c:idx val="1"/>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legendEntry>
      <c:overlay val="1"/>
      <c:spPr>
        <a:noFill/>
        <a:ln>
          <a:noFill/>
        </a:ln>
        <a:effectLst/>
      </c:spPr>
      <c:txPr>
        <a:bodyPr rot="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Sheet4!$G$5</c:f>
              <c:strCache>
                <c:ptCount val="1"/>
                <c:pt idx="0">
                  <c:v>Accuracy</c:v>
                </c:pt>
              </c:strCache>
            </c:strRef>
          </c:tx>
          <c:spPr>
            <a:solidFill>
              <a:schemeClr val="bg1">
                <a:lumMod val="85000"/>
              </a:schemeClr>
            </a:solidFill>
            <a:ln w="19050">
              <a:solidFill>
                <a:schemeClr val="tx1"/>
              </a:solidFill>
            </a:ln>
            <a:effectLst/>
          </c:spPr>
          <c:invertIfNegative val="0"/>
          <c:errBars>
            <c:errBarType val="both"/>
            <c:errValType val="cust"/>
            <c:noEndCap val="0"/>
            <c:plus>
              <c:numRef>
                <c:f>Sheet4!$H$12:$J$12</c:f>
                <c:numCache>
                  <c:formatCode>General</c:formatCode>
                  <c:ptCount val="3"/>
                  <c:pt idx="0">
                    <c:v>8.9399999999999977</c:v>
                  </c:pt>
                  <c:pt idx="1">
                    <c:v>8.769999999999996</c:v>
                  </c:pt>
                  <c:pt idx="2">
                    <c:v>8.7299999999999969</c:v>
                  </c:pt>
                </c:numCache>
              </c:numRef>
            </c:plus>
            <c:minus>
              <c:numRef>
                <c:f>Sheet4!$H$11:$J$11</c:f>
                <c:numCache>
                  <c:formatCode>General</c:formatCode>
                  <c:ptCount val="3"/>
                  <c:pt idx="0">
                    <c:v>9.2800000000000011</c:v>
                  </c:pt>
                  <c:pt idx="1">
                    <c:v>9.2600000000000051</c:v>
                  </c:pt>
                  <c:pt idx="2">
                    <c:v>9.3800000000000026</c:v>
                  </c:pt>
                </c:numCache>
              </c:numRef>
            </c:minus>
            <c:spPr>
              <a:noFill/>
              <a:ln w="31750" cap="flat" cmpd="sng" algn="ctr">
                <a:solidFill>
                  <a:schemeClr val="tx1"/>
                </a:solidFill>
                <a:round/>
              </a:ln>
              <a:effectLst/>
            </c:spPr>
          </c:errBars>
          <c:cat>
            <c:strRef>
              <c:f>Sheet4!$H$4:$J$4</c:f>
              <c:strCache>
                <c:ptCount val="3"/>
                <c:pt idx="0">
                  <c:v>Random Forest - Full</c:v>
                </c:pt>
                <c:pt idx="1">
                  <c:v>Random Forest - Reduced</c:v>
                </c:pt>
                <c:pt idx="2">
                  <c:v>Logistic Regression</c:v>
                </c:pt>
              </c:strCache>
            </c:strRef>
          </c:cat>
          <c:val>
            <c:numRef>
              <c:f>Sheet4!$H$5:$J$5</c:f>
              <c:numCache>
                <c:formatCode>General</c:formatCode>
                <c:ptCount val="3"/>
                <c:pt idx="0">
                  <c:v>56.56</c:v>
                </c:pt>
                <c:pt idx="1">
                  <c:v>59.84</c:v>
                </c:pt>
                <c:pt idx="2">
                  <c:v>62.71</c:v>
                </c:pt>
              </c:numCache>
            </c:numRef>
          </c:val>
          <c:extLst>
            <c:ext xmlns:c16="http://schemas.microsoft.com/office/drawing/2014/chart" uri="{C3380CC4-5D6E-409C-BE32-E72D297353CC}">
              <c16:uniqueId val="{00000000-A91B-4075-8A4E-0BC3A11CB458}"/>
            </c:ext>
          </c:extLst>
        </c:ser>
        <c:ser>
          <c:idx val="1"/>
          <c:order val="1"/>
          <c:tx>
            <c:strRef>
              <c:f>Sheet4!$G$6</c:f>
              <c:strCache>
                <c:ptCount val="1"/>
                <c:pt idx="0">
                  <c:v>No Information Rate</c:v>
                </c:pt>
              </c:strCache>
            </c:strRef>
          </c:tx>
          <c:spPr>
            <a:solidFill>
              <a:schemeClr val="accent2"/>
            </a:solidFill>
            <a:ln w="19050">
              <a:solidFill>
                <a:schemeClr val="tx1"/>
              </a:solidFill>
            </a:ln>
            <a:effectLst/>
          </c:spPr>
          <c:invertIfNegative val="0"/>
          <c:cat>
            <c:strRef>
              <c:f>Sheet4!$H$4:$J$4</c:f>
              <c:strCache>
                <c:ptCount val="3"/>
                <c:pt idx="0">
                  <c:v>Random Forest - Full</c:v>
                </c:pt>
                <c:pt idx="1">
                  <c:v>Random Forest - Reduced</c:v>
                </c:pt>
                <c:pt idx="2">
                  <c:v>Logistic Regression</c:v>
                </c:pt>
              </c:strCache>
            </c:strRef>
          </c:cat>
          <c:val>
            <c:numRef>
              <c:f>Sheet4!$H$6:$J$6</c:f>
              <c:numCache>
                <c:formatCode>General</c:formatCode>
                <c:ptCount val="3"/>
                <c:pt idx="0">
                  <c:v>59.02</c:v>
                </c:pt>
                <c:pt idx="1">
                  <c:v>63.11</c:v>
                </c:pt>
                <c:pt idx="2">
                  <c:v>63.56</c:v>
                </c:pt>
              </c:numCache>
            </c:numRef>
          </c:val>
          <c:extLst>
            <c:ext xmlns:c16="http://schemas.microsoft.com/office/drawing/2014/chart" uri="{C3380CC4-5D6E-409C-BE32-E72D297353CC}">
              <c16:uniqueId val="{00000001-A91B-4075-8A4E-0BC3A11CB458}"/>
            </c:ext>
          </c:extLst>
        </c:ser>
        <c:dLbls>
          <c:showLegendKey val="0"/>
          <c:showVal val="0"/>
          <c:showCatName val="0"/>
          <c:showSerName val="0"/>
          <c:showPercent val="0"/>
          <c:showBubbleSize val="0"/>
        </c:dLbls>
        <c:gapWidth val="100"/>
        <c:axId val="303958424"/>
        <c:axId val="303957768"/>
      </c:barChart>
      <c:catAx>
        <c:axId val="303958424"/>
        <c:scaling>
          <c:orientation val="minMax"/>
        </c:scaling>
        <c:delete val="0"/>
        <c:axPos val="b"/>
        <c:numFmt formatCode="General" sourceLinked="1"/>
        <c:majorTickMark val="none"/>
        <c:minorTickMark val="none"/>
        <c:tickLblPos val="nextTo"/>
        <c:spPr>
          <a:noFill/>
          <a:ln w="19050" cap="flat" cmpd="sng" algn="ctr">
            <a:solidFill>
              <a:schemeClr val="tx1"/>
            </a:solidFill>
            <a:round/>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303957768"/>
        <c:crosses val="autoZero"/>
        <c:auto val="1"/>
        <c:lblAlgn val="ctr"/>
        <c:lblOffset val="100"/>
        <c:noMultiLvlLbl val="0"/>
      </c:catAx>
      <c:valAx>
        <c:axId val="303957768"/>
        <c:scaling>
          <c:orientation val="minMax"/>
          <c:max val="100"/>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1800" b="1" dirty="0">
                    <a:solidFill>
                      <a:schemeClr val="tx1"/>
                    </a:solidFill>
                  </a:rPr>
                  <a:t>Accuracy (%)</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19050">
            <a:solidFill>
              <a:schemeClr val="tx1"/>
            </a:solidFill>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303958424"/>
        <c:crosses val="autoZero"/>
        <c:crossBetween val="between"/>
      </c:valAx>
      <c:spPr>
        <a:noFill/>
        <a:ln>
          <a:noFill/>
        </a:ln>
        <a:effectLst/>
      </c:spPr>
    </c:plotArea>
    <c:legend>
      <c:legendPos val="b"/>
      <c:layout>
        <c:manualLayout>
          <c:xMode val="edge"/>
          <c:yMode val="edge"/>
          <c:x val="0.21667869641294837"/>
          <c:y val="2.378811444865687E-3"/>
          <c:w val="0.50800051035287253"/>
          <c:h val="7.6839295551019079E-2"/>
        </c:manualLayout>
      </c:layout>
      <c:overlay val="1"/>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Sheet4!$L$5</c:f>
              <c:strCache>
                <c:ptCount val="1"/>
                <c:pt idx="0">
                  <c:v>Accuracy</c:v>
                </c:pt>
              </c:strCache>
            </c:strRef>
          </c:tx>
          <c:spPr>
            <a:solidFill>
              <a:schemeClr val="bg1">
                <a:lumMod val="85000"/>
              </a:schemeClr>
            </a:solidFill>
            <a:ln w="19050">
              <a:solidFill>
                <a:schemeClr val="tx1"/>
              </a:solidFill>
            </a:ln>
            <a:effectLst/>
          </c:spPr>
          <c:invertIfNegative val="0"/>
          <c:errBars>
            <c:errBarType val="both"/>
            <c:errValType val="cust"/>
            <c:noEndCap val="0"/>
            <c:plus>
              <c:numRef>
                <c:f>Sheet4!$M$12:$O$12</c:f>
                <c:numCache>
                  <c:formatCode>General</c:formatCode>
                  <c:ptCount val="3"/>
                  <c:pt idx="0">
                    <c:v>8.5000000000000071</c:v>
                  </c:pt>
                  <c:pt idx="1">
                    <c:v>8.2999999999999972</c:v>
                  </c:pt>
                  <c:pt idx="2">
                    <c:v>8.460000000000008</c:v>
                  </c:pt>
                </c:numCache>
              </c:numRef>
            </c:plus>
            <c:minus>
              <c:numRef>
                <c:f>Sheet4!$M$11:$O$11</c:f>
                <c:numCache>
                  <c:formatCode>General</c:formatCode>
                  <c:ptCount val="3"/>
                  <c:pt idx="0">
                    <c:v>9.18</c:v>
                  </c:pt>
                  <c:pt idx="1">
                    <c:v>9.11</c:v>
                  </c:pt>
                  <c:pt idx="2">
                    <c:v>9.289999999999992</c:v>
                  </c:pt>
                </c:numCache>
              </c:numRef>
            </c:minus>
            <c:spPr>
              <a:noFill/>
              <a:ln w="31750" cap="flat" cmpd="sng" algn="ctr">
                <a:solidFill>
                  <a:schemeClr val="tx1"/>
                </a:solidFill>
                <a:round/>
              </a:ln>
              <a:effectLst/>
            </c:spPr>
          </c:errBars>
          <c:cat>
            <c:strRef>
              <c:f>Sheet4!$M$4:$O$4</c:f>
              <c:strCache>
                <c:ptCount val="3"/>
                <c:pt idx="0">
                  <c:v>Random Forest - Full</c:v>
                </c:pt>
                <c:pt idx="1">
                  <c:v>Random Forest - Reduced</c:v>
                </c:pt>
                <c:pt idx="2">
                  <c:v>Logistic Regression</c:v>
                </c:pt>
              </c:strCache>
            </c:strRef>
          </c:cat>
          <c:val>
            <c:numRef>
              <c:f>Sheet4!$M$5:$O$5</c:f>
              <c:numCache>
                <c:formatCode>General</c:formatCode>
                <c:ptCount val="3"/>
                <c:pt idx="0">
                  <c:v>63.93</c:v>
                </c:pt>
                <c:pt idx="1">
                  <c:v>66.39</c:v>
                </c:pt>
                <c:pt idx="2">
                  <c:v>66.099999999999994</c:v>
                </c:pt>
              </c:numCache>
            </c:numRef>
          </c:val>
          <c:extLst>
            <c:ext xmlns:c16="http://schemas.microsoft.com/office/drawing/2014/chart" uri="{C3380CC4-5D6E-409C-BE32-E72D297353CC}">
              <c16:uniqueId val="{00000000-A0DE-4D98-A5F5-F2A13E50817A}"/>
            </c:ext>
          </c:extLst>
        </c:ser>
        <c:ser>
          <c:idx val="1"/>
          <c:order val="1"/>
          <c:tx>
            <c:strRef>
              <c:f>Sheet4!$L$6</c:f>
              <c:strCache>
                <c:ptCount val="1"/>
                <c:pt idx="0">
                  <c:v>No Information Rate</c:v>
                </c:pt>
              </c:strCache>
            </c:strRef>
          </c:tx>
          <c:spPr>
            <a:solidFill>
              <a:schemeClr val="accent2"/>
            </a:solidFill>
            <a:ln w="19050">
              <a:solidFill>
                <a:schemeClr val="tx1"/>
              </a:solidFill>
            </a:ln>
            <a:effectLst/>
          </c:spPr>
          <c:invertIfNegative val="0"/>
          <c:cat>
            <c:strRef>
              <c:f>Sheet4!$M$4:$O$4</c:f>
              <c:strCache>
                <c:ptCount val="3"/>
                <c:pt idx="0">
                  <c:v>Random Forest - Full</c:v>
                </c:pt>
                <c:pt idx="1">
                  <c:v>Random Forest - Reduced</c:v>
                </c:pt>
                <c:pt idx="2">
                  <c:v>Logistic Regression</c:v>
                </c:pt>
              </c:strCache>
            </c:strRef>
          </c:cat>
          <c:val>
            <c:numRef>
              <c:f>Sheet4!$M$6:$O$6</c:f>
              <c:numCache>
                <c:formatCode>General</c:formatCode>
                <c:ptCount val="3"/>
                <c:pt idx="0">
                  <c:v>51.64</c:v>
                </c:pt>
                <c:pt idx="1">
                  <c:v>53.28</c:v>
                </c:pt>
                <c:pt idx="2">
                  <c:v>54.24</c:v>
                </c:pt>
              </c:numCache>
            </c:numRef>
          </c:val>
          <c:extLst>
            <c:ext xmlns:c16="http://schemas.microsoft.com/office/drawing/2014/chart" uri="{C3380CC4-5D6E-409C-BE32-E72D297353CC}">
              <c16:uniqueId val="{00000001-A0DE-4D98-A5F5-F2A13E50817A}"/>
            </c:ext>
          </c:extLst>
        </c:ser>
        <c:dLbls>
          <c:showLegendKey val="0"/>
          <c:showVal val="0"/>
          <c:showCatName val="0"/>
          <c:showSerName val="0"/>
          <c:showPercent val="0"/>
          <c:showBubbleSize val="0"/>
        </c:dLbls>
        <c:gapWidth val="100"/>
        <c:axId val="622423896"/>
        <c:axId val="622424224"/>
      </c:barChart>
      <c:catAx>
        <c:axId val="622423896"/>
        <c:scaling>
          <c:orientation val="minMax"/>
        </c:scaling>
        <c:delete val="0"/>
        <c:axPos val="b"/>
        <c:numFmt formatCode="General" sourceLinked="1"/>
        <c:majorTickMark val="none"/>
        <c:minorTickMark val="none"/>
        <c:tickLblPos val="nextTo"/>
        <c:spPr>
          <a:noFill/>
          <a:ln w="19050" cap="flat" cmpd="sng" algn="ctr">
            <a:solidFill>
              <a:schemeClr val="tx1"/>
            </a:solidFill>
            <a:round/>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622424224"/>
        <c:crosses val="autoZero"/>
        <c:auto val="1"/>
        <c:lblAlgn val="ctr"/>
        <c:lblOffset val="100"/>
        <c:noMultiLvlLbl val="0"/>
      </c:catAx>
      <c:valAx>
        <c:axId val="622424224"/>
        <c:scaling>
          <c:orientation val="minMax"/>
          <c:max val="100"/>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1800" b="1" dirty="0">
                    <a:solidFill>
                      <a:schemeClr val="tx1"/>
                    </a:solidFill>
                  </a:rPr>
                  <a:t>Accuracy (%)</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19050">
            <a:solidFill>
              <a:schemeClr val="tx1"/>
            </a:solidFill>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622423896"/>
        <c:crosses val="autoZero"/>
        <c:crossBetween val="between"/>
      </c:valAx>
      <c:spPr>
        <a:noFill/>
        <a:ln>
          <a:noFill/>
        </a:ln>
        <a:effectLst/>
      </c:spPr>
    </c:plotArea>
    <c:legend>
      <c:legendPos val="t"/>
      <c:layout>
        <c:manualLayout>
          <c:xMode val="edge"/>
          <c:yMode val="edge"/>
          <c:x val="0.25901343929231069"/>
          <c:y val="1.4749262536873156E-2"/>
          <c:w val="0.48197299990278991"/>
          <c:h val="6.822811418484194E-2"/>
        </c:manualLayout>
      </c:layout>
      <c:overlay val="1"/>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7-20T16:07:17.536"/>
    </inkml:context>
    <inkml:brush xml:id="br0">
      <inkml:brushProperty name="width" value="0.1" units="cm"/>
      <inkml:brushProperty name="height" value="0.1" units="cm"/>
      <inkml:brushProperty name="color" value="#FFC114"/>
    </inkml:brush>
  </inkml:definitions>
  <inkml:trace contextRef="#ctx0" brushRef="#br0">3 472 2345,'-3'-17'4267,"11"20"-3943,-3 2-139,0 0 1,0 1-1,0 0 0,-1 0 0,0 1 1,0-1-1,0 1 0,-1 0 1,0 0-1,-1 0 0,1 0 0,-1 1-185,44 155 1286,8 18-143,-30-117 592,-17-54-1074,-7-10-645,0 0 0,0 0 1,0 0-1,0 0 0,0 0 0,1 1 1,-1-1-1,0 0 0,0 0 0,0 0 0,0 0 1,1 0-1,-1 0 0,0 0 0,0 0 1,0 0-1,0 0 0,1 0 0,-1 0 0,0 0 1,0 0-1,0 0 0,0 0 0,1 0 1,-1 0-1,0 0 0,0 0 0,0 0 0,0 0 1,1 0-1,-1 0 0,0 0 0,0-1 1,0 1-1,0 0 0,0 0 0,1 0 0,-1 0 1,0 0-1,0 0 0,0-1 0,0 1 1,0 0-1,0 0 0,0 0 0,0 0 0,0 0 1,1-1-1,-1 1 0,0 0-16,4-19 498,39-206 587,-15 105-1211,6 1 0,36-82 126,-43 133-2016,4 2 1,10-13 2015,-6 18-1197</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7-20T16:08:01.347"/>
    </inkml:context>
    <inkml:brush xml:id="br0">
      <inkml:brushProperty name="width" value="0.1" units="cm"/>
      <inkml:brushProperty name="height" value="0.1" units="cm"/>
      <inkml:brushProperty name="color" value="#FFC114"/>
    </inkml:brush>
  </inkml:definitions>
  <inkml:trace contextRef="#ctx0" brushRef="#br0">3 472 2345,'-3'-17'4267,"11"20"-3943,-3 2-139,0 0 1,0 1-1,0 0 0,-1 0 0,0 1 1,0-1-1,0 1 0,-1 0 1,0 0-1,-1 0 0,1 0 0,-1 1-185,44 155 1286,8 18-143,-30-117 592,-17-54-1074,-7-10-645,0 0 0,0 0 1,0 0-1,0 0 0,0 0 0,1 1 1,-1-1-1,0 0 0,0 0 0,0 0 0,0 0 1,1 0-1,-1 0 0,0 0 0,0 0 1,0 0-1,0 0 0,1 0 0,-1 0 0,0 0 1,0 0-1,0 0 0,0 0 0,1 0 1,-1 0-1,0 0 0,0 0 0,0 0 0,0 0 1,1 0-1,-1 0 0,0 0 0,0-1 1,0 1-1,0 0 0,0 0 0,1 0 0,-1 0 1,0 0-1,0 0 0,0-1 0,0 1 1,0 0-1,0 0 0,0 0 0,0 0 0,0 0 1,1-1-1,-1 1 0,0 0-16,4-19 498,39-206 587,-15 105-1211,6 1 0,36-82 126,-43 133-2016,4 2 1,10-13 2015,-6 18-1197</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7-20T16:08:06.116"/>
    </inkml:context>
    <inkml:brush xml:id="br0">
      <inkml:brushProperty name="width" value="0.1" units="cm"/>
      <inkml:brushProperty name="height" value="0.1" units="cm"/>
      <inkml:brushProperty name="color" value="#FFC114"/>
    </inkml:brush>
  </inkml:definitions>
  <inkml:trace contextRef="#ctx0" brushRef="#br0">3 472 2345,'-3'-17'4267,"11"20"-3943,-3 2-139,0 0 1,0 1-1,0 0 0,-1 0 0,0 1 1,0-1-1,0 1 0,-1 0 1,0 0-1,-1 0 0,1 0 0,-1 1-185,44 155 1286,8 18-143,-30-117 592,-17-54-1074,-7-10-645,0 0 0,0 0 1,0 0-1,0 0 0,0 0 0,1 1 1,-1-1-1,0 0 0,0 0 0,0 0 0,0 0 1,1 0-1,-1 0 0,0 0 0,0 0 1,0 0-1,0 0 0,1 0 0,-1 0 0,0 0 1,0 0-1,0 0 0,0 0 0,1 0 1,-1 0-1,0 0 0,0 0 0,0 0 0,0 0 1,1 0-1,-1 0 0,0 0 0,0-1 1,0 1-1,0 0 0,0 0 0,1 0 0,-1 0 1,0 0-1,0 0 0,0-1 0,0 1 1,0 0-1,0 0 0,0 0 0,0 0 0,0 0 1,1-1-1,-1 1 0,0 0-16,4-19 498,39-206 587,-15 105-1211,6 1 0,36-82 126,-43 133-2016,4 2 1,10-13 2015,-6 18-1197</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884613" y="0"/>
            <a:ext cx="2971800" cy="465693"/>
          </a:xfrm>
          <a:prstGeom prst="rect">
            <a:avLst/>
          </a:prstGeom>
        </p:spPr>
        <p:txBody>
          <a:bodyPr vert="horz" lIns="93177" tIns="46589" rIns="93177" bIns="46589" rtlCol="0"/>
          <a:lstStyle>
            <a:lvl1pPr algn="r">
              <a:defRPr sz="1200"/>
            </a:lvl1pPr>
          </a:lstStyle>
          <a:p>
            <a:fld id="{10AF3FF1-B00C-4A7C-92B6-68EE97F1F6F5}" type="datetimeFigureOut">
              <a:rPr lang="en-US" smtClean="0"/>
              <a:t>1/25/22</a:t>
            </a:fld>
            <a:endParaRPr lang="en-US"/>
          </a:p>
        </p:txBody>
      </p:sp>
      <p:sp>
        <p:nvSpPr>
          <p:cNvPr id="4" name="Slide Image Placeholder 3"/>
          <p:cNvSpPr>
            <a:spLocks noGrp="1" noRot="1" noChangeAspect="1"/>
          </p:cNvSpPr>
          <p:nvPr>
            <p:ph type="sldImg" idx="2"/>
          </p:nvPr>
        </p:nvSpPr>
        <p:spPr>
          <a:xfrm>
            <a:off x="325438" y="698500"/>
            <a:ext cx="6207125" cy="34925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685800" y="4424085"/>
            <a:ext cx="5486400" cy="419123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6554"/>
            <a:ext cx="2971800" cy="46569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46554"/>
            <a:ext cx="2971800" cy="465693"/>
          </a:xfrm>
          <a:prstGeom prst="rect">
            <a:avLst/>
          </a:prstGeom>
        </p:spPr>
        <p:txBody>
          <a:bodyPr vert="horz" lIns="93177" tIns="46589" rIns="93177" bIns="46589" rtlCol="0" anchor="b"/>
          <a:lstStyle>
            <a:lvl1pPr algn="r">
              <a:defRPr sz="1200"/>
            </a:lvl1pPr>
          </a:lstStyle>
          <a:p>
            <a:fld id="{DCDA680E-ED1F-4A08-981D-84997CB1FC44}" type="slidenum">
              <a:rPr lang="en-US" smtClean="0"/>
              <a:t>‹#›</a:t>
            </a:fld>
            <a:endParaRPr lang="en-US"/>
          </a:p>
        </p:txBody>
      </p:sp>
    </p:spTree>
    <p:extLst>
      <p:ext uri="{BB962C8B-B14F-4D97-AF65-F5344CB8AC3E}">
        <p14:creationId xmlns:p14="http://schemas.microsoft.com/office/powerpoint/2010/main" val="36199321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DA680E-ED1F-4A08-981D-84997CB1FC44}" type="slidenum">
              <a:rPr lang="en-US" smtClean="0"/>
              <a:t>1</a:t>
            </a:fld>
            <a:endParaRPr lang="en-US"/>
          </a:p>
        </p:txBody>
      </p:sp>
    </p:spTree>
    <p:extLst>
      <p:ext uri="{BB962C8B-B14F-4D97-AF65-F5344CB8AC3E}">
        <p14:creationId xmlns:p14="http://schemas.microsoft.com/office/powerpoint/2010/main" val="37663760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total of 9 models were built for this study – 3 overall models, each using a different outcome, and 3 variations on each of those models. Model 1 was built to predict degree of satisfaction, with the 7 point Likert scale used as the outcome.  Model 2 was built to predict overall satisfaction, using the transformed 3 point Likert scale.  The 3</a:t>
            </a:r>
            <a:r>
              <a:rPr lang="en-US" baseline="30000" dirty="0"/>
              <a:t>rd</a:t>
            </a:r>
            <a:r>
              <a:rPr lang="en-US" dirty="0"/>
              <a:t> model tested the idea of predicting if a person would be willing to purchase the shoe.  Each of these models was built using 2 variations of the random forest model, as well as the logistic regression.  The first random forest model used all footwear properties, in addition to subject characteristics like body mass, age, and sex.  The reduced random forest model used the same predictors, except for time to peak and loading rate, as they were highly correlated with </a:t>
            </a:r>
            <a:r>
              <a:rPr lang="en-US" dirty="0" err="1"/>
              <a:t>Gmax</a:t>
            </a:r>
            <a:r>
              <a:rPr lang="en-US" dirty="0"/>
              <a:t>.  The logistic regression model used the same predictor set as the full random forest model but eliminated 1 subject and 2 shoes as outliers</a:t>
            </a:r>
          </a:p>
        </p:txBody>
      </p:sp>
      <p:sp>
        <p:nvSpPr>
          <p:cNvPr id="4" name="Slide Number Placeholder 3"/>
          <p:cNvSpPr>
            <a:spLocks noGrp="1"/>
          </p:cNvSpPr>
          <p:nvPr>
            <p:ph type="sldNum" sz="quarter" idx="5"/>
          </p:nvPr>
        </p:nvSpPr>
        <p:spPr/>
        <p:txBody>
          <a:bodyPr/>
          <a:lstStyle/>
          <a:p>
            <a:fld id="{DCDA680E-ED1F-4A08-981D-84997CB1FC44}" type="slidenum">
              <a:rPr lang="en-US" smtClean="0"/>
              <a:t>10</a:t>
            </a:fld>
            <a:endParaRPr lang="en-US"/>
          </a:p>
        </p:txBody>
      </p:sp>
    </p:spTree>
    <p:extLst>
      <p:ext uri="{BB962C8B-B14F-4D97-AF65-F5344CB8AC3E}">
        <p14:creationId xmlns:p14="http://schemas.microsoft.com/office/powerpoint/2010/main" val="22057788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each model, the full dataset was split into a training set and a validation set, using an 80/20 split.  The training set was used build and train the model using 10 times 5-fold cross validation.  With the CV protocol, the original training set was split into training and testing subsets, which were used to train and test the models being built, respectively, within each CV repeat.  The model with the best accuracy was deemed the final model, and its accuracy with new data was tested against the original validation set, and it’s this accuracy that is reported in our results.  All analyses were performed in R, with models built using the “caret” package.   </a:t>
            </a:r>
          </a:p>
        </p:txBody>
      </p:sp>
      <p:sp>
        <p:nvSpPr>
          <p:cNvPr id="4" name="Slide Number Placeholder 3"/>
          <p:cNvSpPr>
            <a:spLocks noGrp="1"/>
          </p:cNvSpPr>
          <p:nvPr>
            <p:ph type="sldNum" sz="quarter" idx="5"/>
          </p:nvPr>
        </p:nvSpPr>
        <p:spPr/>
        <p:txBody>
          <a:bodyPr/>
          <a:lstStyle/>
          <a:p>
            <a:fld id="{DCDA680E-ED1F-4A08-981D-84997CB1FC44}" type="slidenum">
              <a:rPr lang="en-US" smtClean="0"/>
              <a:t>11</a:t>
            </a:fld>
            <a:endParaRPr lang="en-US"/>
          </a:p>
        </p:txBody>
      </p:sp>
    </p:spTree>
    <p:extLst>
      <p:ext uri="{BB962C8B-B14F-4D97-AF65-F5344CB8AC3E}">
        <p14:creationId xmlns:p14="http://schemas.microsoft.com/office/powerpoint/2010/main" val="26266820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Across all shoes and runners, we found that a majority of responses showed satisfaction in the shoes, shown here on the left in white, red, and grey, as well as in red in the middle plot.  However, that satisfaction did not translate to a desire to buy the shoes, as most responses indicated that runners would not purchase the shoe tested.  </a:t>
            </a:r>
          </a:p>
        </p:txBody>
      </p:sp>
      <p:sp>
        <p:nvSpPr>
          <p:cNvPr id="4" name="Slide Number Placeholder 3"/>
          <p:cNvSpPr>
            <a:spLocks noGrp="1"/>
          </p:cNvSpPr>
          <p:nvPr>
            <p:ph type="sldNum" sz="quarter" idx="5"/>
          </p:nvPr>
        </p:nvSpPr>
        <p:spPr/>
        <p:txBody>
          <a:bodyPr/>
          <a:lstStyle/>
          <a:p>
            <a:fld id="{DCDA680E-ED1F-4A08-981D-84997CB1FC44}" type="slidenum">
              <a:rPr lang="en-US" smtClean="0"/>
              <a:t>12</a:t>
            </a:fld>
            <a:endParaRPr lang="en-US"/>
          </a:p>
        </p:txBody>
      </p:sp>
    </p:spTree>
    <p:extLst>
      <p:ext uri="{BB962C8B-B14F-4D97-AF65-F5344CB8AC3E}">
        <p14:creationId xmlns:p14="http://schemas.microsoft.com/office/powerpoint/2010/main" val="3947267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we have the accuracy of the models, shown here on the Y axis, used to predict degree of satisfaction in the shoe.  Our results show that no matter which type of model is used, predicted degree of satisfaction is not better than the no information rate, which is the highest proportion of responses in the validation set and refers to the accuracy of classifying every data point as that outcome.</a:t>
            </a:r>
          </a:p>
        </p:txBody>
      </p:sp>
      <p:sp>
        <p:nvSpPr>
          <p:cNvPr id="4" name="Slide Number Placeholder 3"/>
          <p:cNvSpPr>
            <a:spLocks noGrp="1"/>
          </p:cNvSpPr>
          <p:nvPr>
            <p:ph type="sldNum" sz="quarter" idx="5"/>
          </p:nvPr>
        </p:nvSpPr>
        <p:spPr/>
        <p:txBody>
          <a:bodyPr/>
          <a:lstStyle/>
          <a:p>
            <a:fld id="{DCDA680E-ED1F-4A08-981D-84997CB1FC44}" type="slidenum">
              <a:rPr lang="en-US" smtClean="0"/>
              <a:t>13</a:t>
            </a:fld>
            <a:endParaRPr lang="en-US"/>
          </a:p>
        </p:txBody>
      </p:sp>
    </p:spTree>
    <p:extLst>
      <p:ext uri="{BB962C8B-B14F-4D97-AF65-F5344CB8AC3E}">
        <p14:creationId xmlns:p14="http://schemas.microsoft.com/office/powerpoint/2010/main" val="559625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Similar results are seen for predicting overall satisfaction, using the transformed 3 point satisfaction scale. Neither random forest model nor the logistic regression model was able to provide an accuracy better than the no information rate.</a:t>
            </a:r>
          </a:p>
        </p:txBody>
      </p:sp>
      <p:sp>
        <p:nvSpPr>
          <p:cNvPr id="4" name="Slide Number Placeholder 3"/>
          <p:cNvSpPr>
            <a:spLocks noGrp="1"/>
          </p:cNvSpPr>
          <p:nvPr>
            <p:ph type="sldNum" sz="quarter" idx="5"/>
          </p:nvPr>
        </p:nvSpPr>
        <p:spPr/>
        <p:txBody>
          <a:bodyPr/>
          <a:lstStyle/>
          <a:p>
            <a:fld id="{DCDA680E-ED1F-4A08-981D-84997CB1FC44}" type="slidenum">
              <a:rPr lang="en-US" smtClean="0"/>
              <a:t>14</a:t>
            </a:fld>
            <a:endParaRPr lang="en-US"/>
          </a:p>
        </p:txBody>
      </p:sp>
    </p:spTree>
    <p:extLst>
      <p:ext uri="{BB962C8B-B14F-4D97-AF65-F5344CB8AC3E}">
        <p14:creationId xmlns:p14="http://schemas.microsoft.com/office/powerpoint/2010/main" val="40793990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predicting whether a runner would be willing to purchase a shoe, we found that all 3 models, both random forests and the logistic regression, were able to achieve prediction accuracies significantly greater than the no information rate, which was evaluated with a binomial test.  The prediction accuracy was fairly consistent across all 3 models, hovering at around 65%.</a:t>
            </a:r>
          </a:p>
        </p:txBody>
      </p:sp>
      <p:sp>
        <p:nvSpPr>
          <p:cNvPr id="4" name="Slide Number Placeholder 3"/>
          <p:cNvSpPr>
            <a:spLocks noGrp="1"/>
          </p:cNvSpPr>
          <p:nvPr>
            <p:ph type="sldNum" sz="quarter" idx="5"/>
          </p:nvPr>
        </p:nvSpPr>
        <p:spPr/>
        <p:txBody>
          <a:bodyPr/>
          <a:lstStyle/>
          <a:p>
            <a:fld id="{DCDA680E-ED1F-4A08-981D-84997CB1FC44}" type="slidenum">
              <a:rPr lang="en-US" smtClean="0"/>
              <a:t>15</a:t>
            </a:fld>
            <a:endParaRPr lang="en-US"/>
          </a:p>
        </p:txBody>
      </p:sp>
    </p:spTree>
    <p:extLst>
      <p:ext uri="{BB962C8B-B14F-4D97-AF65-F5344CB8AC3E}">
        <p14:creationId xmlns:p14="http://schemas.microsoft.com/office/powerpoint/2010/main" val="16493600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the last set of models, we also noted the importance of variables for each model. For brevity, I am only showing the top 5 predictors for each model, as well as those eliminated.  There was some consistency between the full and reduced random forest models in the top 5, with the only difference being in the 4</a:t>
            </a:r>
            <a:r>
              <a:rPr lang="en-US" baseline="30000" dirty="0"/>
              <a:t>th</a:t>
            </a:r>
            <a:r>
              <a:rPr lang="en-US" dirty="0"/>
              <a:t> spot – Heel LR in the full and heel stack height in the reduced.  Although the influence on TTP and LR did provide inconsistencies in the rankings farther down.  Both models did eliminate classification as stability shoe as a predictor.  Variable importance in logistic regression, shown by their coefficient), was very different than the random forests, however </a:t>
            </a:r>
            <a:r>
              <a:rPr lang="en-US" dirty="0" err="1"/>
              <a:t>Gmax</a:t>
            </a:r>
            <a:r>
              <a:rPr lang="en-US" dirty="0"/>
              <a:t> at the heel and forefoot remained important predictors.  It’s also worth noting that TTP and LR were eliminated from the models, which may give support for using the reduced random forest model over the full model.</a:t>
            </a:r>
          </a:p>
        </p:txBody>
      </p:sp>
      <p:sp>
        <p:nvSpPr>
          <p:cNvPr id="4" name="Slide Number Placeholder 3"/>
          <p:cNvSpPr>
            <a:spLocks noGrp="1"/>
          </p:cNvSpPr>
          <p:nvPr>
            <p:ph type="sldNum" sz="quarter" idx="5"/>
          </p:nvPr>
        </p:nvSpPr>
        <p:spPr/>
        <p:txBody>
          <a:bodyPr/>
          <a:lstStyle/>
          <a:p>
            <a:fld id="{DCDA680E-ED1F-4A08-981D-84997CB1FC44}" type="slidenum">
              <a:rPr lang="en-US" smtClean="0"/>
              <a:t>16</a:t>
            </a:fld>
            <a:endParaRPr lang="en-US"/>
          </a:p>
        </p:txBody>
      </p:sp>
    </p:spTree>
    <p:extLst>
      <p:ext uri="{BB962C8B-B14F-4D97-AF65-F5344CB8AC3E}">
        <p14:creationId xmlns:p14="http://schemas.microsoft.com/office/powerpoint/2010/main" val="30543353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Overall, we found that footwear properties are limited in their predictive potential.  Degree of satisfaction or overall satisfaction cannot be predicted with the footwear properties and subject characteristics used in this study.  This could possibly be due to the use of a Likert scale, whereas a visual analogue scale or rating scale may be more accurate in reflecting level of satisfaction.  We did find that the footwear properties in this study can predict a runner’s willingness-to-purchase a shoe better than random guessing, but the 65% accuracy is still quite low. It could be that not incorporating other properties, like torsional stiffness, could be impairing performance.  Adding other factors, such as the fit of the shoe, could improve performance, as well as something like a runner’s goals – runners focused on performance have different preferences than those focused on leisure.  However, we did find that midsole </a:t>
            </a:r>
            <a:r>
              <a:rPr lang="en-US" dirty="0" err="1"/>
              <a:t>Gmax</a:t>
            </a:r>
            <a:r>
              <a:rPr lang="en-US" dirty="0"/>
              <a:t> consistently appeared a top 5 predictor across all models, indicating its importance. Its negative coefficient in the logistic regression also suggests softer shoes are preferred, which agrees with previous literature.</a:t>
            </a:r>
          </a:p>
        </p:txBody>
      </p:sp>
      <p:sp>
        <p:nvSpPr>
          <p:cNvPr id="4" name="Slide Number Placeholder 3"/>
          <p:cNvSpPr>
            <a:spLocks noGrp="1"/>
          </p:cNvSpPr>
          <p:nvPr>
            <p:ph type="sldNum" sz="quarter" idx="5"/>
          </p:nvPr>
        </p:nvSpPr>
        <p:spPr/>
        <p:txBody>
          <a:bodyPr/>
          <a:lstStyle/>
          <a:p>
            <a:fld id="{DCDA680E-ED1F-4A08-981D-84997CB1FC44}" type="slidenum">
              <a:rPr lang="en-US" smtClean="0"/>
              <a:t>17</a:t>
            </a:fld>
            <a:endParaRPr lang="en-US"/>
          </a:p>
        </p:txBody>
      </p:sp>
    </p:spTree>
    <p:extLst>
      <p:ext uri="{BB962C8B-B14F-4D97-AF65-F5344CB8AC3E}">
        <p14:creationId xmlns:p14="http://schemas.microsoft.com/office/powerpoint/2010/main" val="7579103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CDA680E-ED1F-4A08-981D-84997CB1FC44}" type="slidenum">
              <a:rPr lang="en-US" smtClean="0"/>
              <a:t>18</a:t>
            </a:fld>
            <a:endParaRPr lang="en-US"/>
          </a:p>
        </p:txBody>
      </p:sp>
    </p:spTree>
    <p:extLst>
      <p:ext uri="{BB962C8B-B14F-4D97-AF65-F5344CB8AC3E}">
        <p14:creationId xmlns:p14="http://schemas.microsoft.com/office/powerpoint/2010/main" val="25680531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CDA680E-ED1F-4A08-981D-84997CB1FC44}" type="slidenum">
              <a:rPr lang="en-US" smtClean="0"/>
              <a:t>19</a:t>
            </a:fld>
            <a:endParaRPr lang="en-US"/>
          </a:p>
        </p:txBody>
      </p:sp>
    </p:spTree>
    <p:extLst>
      <p:ext uri="{BB962C8B-B14F-4D97-AF65-F5344CB8AC3E}">
        <p14:creationId xmlns:p14="http://schemas.microsoft.com/office/powerpoint/2010/main" val="1684097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Footwear mechanical properties and their biomechanical effects are often investigated to find a relationship to injury and performance.  For example, differences in midsole thickness may alter various biomechanical measures – such as contact time – but debates still remain on its influence on injury and performance related measures.  Midsole hardness may also affect biomechanics, although the coupling of body mass and midsole hardness appears to have an influence on injury risk. It’s also been shown that more resilient midsole foams can result in improved running economy.  Effects of longitudinal stiffness are also inconclusive, but research has shown than an optimal stiffness may exist for individuals.  There is also uncertainty about if, and how much, the addition of carbon fiber plates improve running economy.</a:t>
            </a:r>
          </a:p>
        </p:txBody>
      </p:sp>
      <p:sp>
        <p:nvSpPr>
          <p:cNvPr id="4" name="Slide Number Placeholder 3"/>
          <p:cNvSpPr>
            <a:spLocks noGrp="1"/>
          </p:cNvSpPr>
          <p:nvPr>
            <p:ph type="sldNum" sz="quarter" idx="5"/>
          </p:nvPr>
        </p:nvSpPr>
        <p:spPr/>
        <p:txBody>
          <a:bodyPr/>
          <a:lstStyle/>
          <a:p>
            <a:fld id="{DCDA680E-ED1F-4A08-981D-84997CB1FC44}" type="slidenum">
              <a:rPr lang="en-US" smtClean="0"/>
              <a:t>2</a:t>
            </a:fld>
            <a:endParaRPr lang="en-US"/>
          </a:p>
        </p:txBody>
      </p:sp>
    </p:spTree>
    <p:extLst>
      <p:ext uri="{BB962C8B-B14F-4D97-AF65-F5344CB8AC3E}">
        <p14:creationId xmlns:p14="http://schemas.microsoft.com/office/powerpoint/2010/main" val="456852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While the literature is inundated with studies investigating footwear properties and biomechanics, little is known about the link between these properties and runner perception and satisfaction.  Cushioning is often cited as one of the most desired features in a shoe, with a preference towards softer shoes, as measured by midsole hardness,. Other factors, such as torsional stiffness, heel-toe drop, and support features may also influence satisfaction, but the importance of specific features outside of cushioning may differ with age and gender</a:t>
            </a:r>
          </a:p>
        </p:txBody>
      </p:sp>
      <p:sp>
        <p:nvSpPr>
          <p:cNvPr id="4" name="Slide Number Placeholder 3"/>
          <p:cNvSpPr>
            <a:spLocks noGrp="1"/>
          </p:cNvSpPr>
          <p:nvPr>
            <p:ph type="sldNum" sz="quarter" idx="5"/>
          </p:nvPr>
        </p:nvSpPr>
        <p:spPr/>
        <p:txBody>
          <a:bodyPr/>
          <a:lstStyle/>
          <a:p>
            <a:fld id="{DCDA680E-ED1F-4A08-981D-84997CB1FC44}" type="slidenum">
              <a:rPr lang="en-US" smtClean="0"/>
              <a:t>3</a:t>
            </a:fld>
            <a:endParaRPr lang="en-US"/>
          </a:p>
        </p:txBody>
      </p:sp>
    </p:spTree>
    <p:extLst>
      <p:ext uri="{BB962C8B-B14F-4D97-AF65-F5344CB8AC3E}">
        <p14:creationId xmlns:p14="http://schemas.microsoft.com/office/powerpoint/2010/main" val="27527296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Therefore, we were curious if we could predict the satisfaction of a shoe and a runner’s willingness-to-purchase a shoe from its mechanical properties, in addition to a few other factors. This type of tool would be invaluable to footwear manufacturers in order to determine how well a new shoe may be received.  We also sought to determine which properties are the most important for a runner’s satisfaction or purchase preference.  This would allow footwear manufacturers to possibly focus on a few key parameters during research and development.</a:t>
            </a:r>
          </a:p>
        </p:txBody>
      </p:sp>
      <p:sp>
        <p:nvSpPr>
          <p:cNvPr id="4" name="Slide Number Placeholder 3"/>
          <p:cNvSpPr>
            <a:spLocks noGrp="1"/>
          </p:cNvSpPr>
          <p:nvPr>
            <p:ph type="sldNum" sz="quarter" idx="5"/>
          </p:nvPr>
        </p:nvSpPr>
        <p:spPr/>
        <p:txBody>
          <a:bodyPr/>
          <a:lstStyle/>
          <a:p>
            <a:fld id="{DCDA680E-ED1F-4A08-981D-84997CB1FC44}" type="slidenum">
              <a:rPr lang="en-US" smtClean="0"/>
              <a:t>4</a:t>
            </a:fld>
            <a:endParaRPr lang="en-US"/>
          </a:p>
        </p:txBody>
      </p:sp>
    </p:spTree>
    <p:extLst>
      <p:ext uri="{BB962C8B-B14F-4D97-AF65-F5344CB8AC3E}">
        <p14:creationId xmlns:p14="http://schemas.microsoft.com/office/powerpoint/2010/main" val="8444423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data used in this study was taken from a database that was compiled across multiple studies in the Brooks Running Research Lab.  The database contained information on subjects running in shoes with various mechanical properties and recording a perception score related to satisfaction.  The database contained information from 119 unique runners, with 35 males and 83 females.  Runners averaged 66 kg body mass, 1.68 m tall, and roughly 37 years-old.  69 shoes were tested across 8 brands.  Perception scores included a degree of satisfaction, which was recorded using a 7-point Likert Scale – 1 representing very dissatisfied and 7 being very satisfied.  We also transformed the 7-point Likert scale into a 3-point Likert scale.  Scores of 1-3 on the original scale were recoded as a 1 to represent dissatisfied, neutral scores became a 2, and all scores above a 4 were recorded as a 3 for satisfied.  Subjects also recorded if they would by the shoe.</a:t>
            </a:r>
          </a:p>
        </p:txBody>
      </p:sp>
      <p:sp>
        <p:nvSpPr>
          <p:cNvPr id="4" name="Slide Number Placeholder 3"/>
          <p:cNvSpPr>
            <a:spLocks noGrp="1"/>
          </p:cNvSpPr>
          <p:nvPr>
            <p:ph type="sldNum" sz="quarter" idx="5"/>
          </p:nvPr>
        </p:nvSpPr>
        <p:spPr/>
        <p:txBody>
          <a:bodyPr/>
          <a:lstStyle/>
          <a:p>
            <a:fld id="{DCDA680E-ED1F-4A08-981D-84997CB1FC44}" type="slidenum">
              <a:rPr lang="en-US" smtClean="0"/>
              <a:t>5</a:t>
            </a:fld>
            <a:endParaRPr lang="en-US"/>
          </a:p>
        </p:txBody>
      </p:sp>
    </p:spTree>
    <p:extLst>
      <p:ext uri="{BB962C8B-B14F-4D97-AF65-F5344CB8AC3E}">
        <p14:creationId xmlns:p14="http://schemas.microsoft.com/office/powerpoint/2010/main" val="2680213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data used in this study was taken from a database that was compiled across multiple studies in the Brooks Running Research Lab.  The database contained information on subjects running in shoes with various mechanical properties and recording a perception score related to satisfaction.  The database contained information from 119 unique runners, with 35 males and 83 females.  Our runner cohort had an average body mass of 66 kg, height of 1.68 m, and roughly 37 years-old.  69 shoes across 8 brands were tested for their mechanical properties.  We also recorded each runner’s perception to the shoes they ran in, noting their degree of satisfaction, overall satisfaction, and if they would purchase the shoe.</a:t>
            </a:r>
          </a:p>
        </p:txBody>
      </p:sp>
      <p:sp>
        <p:nvSpPr>
          <p:cNvPr id="4" name="Slide Number Placeholder 3"/>
          <p:cNvSpPr>
            <a:spLocks noGrp="1"/>
          </p:cNvSpPr>
          <p:nvPr>
            <p:ph type="sldNum" sz="quarter" idx="5"/>
          </p:nvPr>
        </p:nvSpPr>
        <p:spPr/>
        <p:txBody>
          <a:bodyPr/>
          <a:lstStyle/>
          <a:p>
            <a:fld id="{DCDA680E-ED1F-4A08-981D-84997CB1FC44}" type="slidenum">
              <a:rPr lang="en-US" smtClean="0"/>
              <a:t>6</a:t>
            </a:fld>
            <a:endParaRPr lang="en-US"/>
          </a:p>
        </p:txBody>
      </p:sp>
    </p:spTree>
    <p:extLst>
      <p:ext uri="{BB962C8B-B14F-4D97-AF65-F5344CB8AC3E}">
        <p14:creationId xmlns:p14="http://schemas.microsoft.com/office/powerpoint/2010/main" val="13749489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9 properties were recorded for each shoe, with some tested as both the heel and forefoot – denoted by an asterisk. An impact tester was used to determine midsole </a:t>
            </a:r>
            <a:r>
              <a:rPr lang="en-US" dirty="0" err="1"/>
              <a:t>Gmax</a:t>
            </a:r>
            <a:r>
              <a:rPr lang="en-US" dirty="0"/>
              <a:t>, time to peak, loading rate, and energy return, at both the heel and forefoot, using the ASTM standard.  Heel and forefoot stack height, and forefoot flexibility were also measured.  Midsole hardness was also tested using a handheld durometer.  Weight of the shoe, and a shoe’s classification as neutral or stability were also recorded.</a:t>
            </a:r>
          </a:p>
        </p:txBody>
      </p:sp>
      <p:sp>
        <p:nvSpPr>
          <p:cNvPr id="4" name="Slide Number Placeholder 3"/>
          <p:cNvSpPr>
            <a:spLocks noGrp="1"/>
          </p:cNvSpPr>
          <p:nvPr>
            <p:ph type="sldNum" sz="quarter" idx="5"/>
          </p:nvPr>
        </p:nvSpPr>
        <p:spPr/>
        <p:txBody>
          <a:bodyPr/>
          <a:lstStyle/>
          <a:p>
            <a:fld id="{DCDA680E-ED1F-4A08-981D-84997CB1FC44}" type="slidenum">
              <a:rPr lang="en-US" smtClean="0"/>
              <a:t>7</a:t>
            </a:fld>
            <a:endParaRPr lang="en-US"/>
          </a:p>
        </p:txBody>
      </p:sp>
    </p:spTree>
    <p:extLst>
      <p:ext uri="{BB962C8B-B14F-4D97-AF65-F5344CB8AC3E}">
        <p14:creationId xmlns:p14="http://schemas.microsoft.com/office/powerpoint/2010/main" val="35046292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each shoe that a runner ran in, we recorded various perception scores, specifically those related to satisfaction.  We first asked if runners were satisfied with a shoe, using a standard 7-point Likert scale, with 1 representing ‘very dissatisfied’ and 7 representing ‘very satisfied’ – and we defined this as degree of satisfaction. In post-processing, we transformed these scores to a 3 point Likert scale to get overall satisfaction. This was done by recoding all ‘dissatisfied’ scores as 1, neutral as 2, and all ‘satisfied’ scores as a 3.  We also asked the runners if they would purchase the shoe.</a:t>
            </a:r>
          </a:p>
        </p:txBody>
      </p:sp>
      <p:sp>
        <p:nvSpPr>
          <p:cNvPr id="4" name="Slide Number Placeholder 3"/>
          <p:cNvSpPr>
            <a:spLocks noGrp="1"/>
          </p:cNvSpPr>
          <p:nvPr>
            <p:ph type="sldNum" sz="quarter" idx="5"/>
          </p:nvPr>
        </p:nvSpPr>
        <p:spPr/>
        <p:txBody>
          <a:bodyPr/>
          <a:lstStyle/>
          <a:p>
            <a:fld id="{DCDA680E-ED1F-4A08-981D-84997CB1FC44}" type="slidenum">
              <a:rPr lang="en-US" smtClean="0"/>
              <a:t>8</a:t>
            </a:fld>
            <a:endParaRPr lang="en-US"/>
          </a:p>
        </p:txBody>
      </p:sp>
    </p:spTree>
    <p:extLst>
      <p:ext uri="{BB962C8B-B14F-4D97-AF65-F5344CB8AC3E}">
        <p14:creationId xmlns:p14="http://schemas.microsoft.com/office/powerpoint/2010/main" val="3443912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Two types of predictive models were used for this study.  The first type of model used was a random forest model, which is a collection of decision trees used to classify data and can model data in a complex manner.  These types of models can be sensitive to high collinearity, but the data do not need to be transformed as the models are robust against normality and outliers.  Random forests can also remove unnecessary predictors and determine variable importance, but we lose the ability to interpret relationships amongst predictors.  The second type of model used was a logistic regression with elastic net regularization – which handles collinearity and also performs feature selection.  The data do need to be centered &amp; scaled and outliers must be removed.  Logistic regressions also give linear relationships among the transformed predictors. </a:t>
            </a:r>
          </a:p>
        </p:txBody>
      </p:sp>
      <p:sp>
        <p:nvSpPr>
          <p:cNvPr id="4" name="Slide Number Placeholder 3"/>
          <p:cNvSpPr>
            <a:spLocks noGrp="1"/>
          </p:cNvSpPr>
          <p:nvPr>
            <p:ph type="sldNum" sz="quarter" idx="10"/>
          </p:nvPr>
        </p:nvSpPr>
        <p:spPr/>
        <p:txBody>
          <a:bodyPr/>
          <a:lstStyle/>
          <a:p>
            <a:fld id="{DCDA680E-ED1F-4A08-981D-84997CB1FC44}" type="slidenum">
              <a:rPr lang="en-US" smtClean="0"/>
              <a:t>9</a:t>
            </a:fld>
            <a:endParaRPr lang="en-US"/>
          </a:p>
        </p:txBody>
      </p:sp>
    </p:spTree>
    <p:extLst>
      <p:ext uri="{BB962C8B-B14F-4D97-AF65-F5344CB8AC3E}">
        <p14:creationId xmlns:p14="http://schemas.microsoft.com/office/powerpoint/2010/main" val="230036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normAutofit/>
          </a:bodyPr>
          <a:lstStyle>
            <a:lvl1pPr>
              <a:defRPr sz="4400" b="0" baseline="0">
                <a:latin typeface="+mj-lt"/>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baseline="0">
                <a:solidFill>
                  <a:schemeClr val="tx1">
                    <a:tint val="75000"/>
                  </a:schemeClr>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39914431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pPr defTabSz="457200"/>
            <a:endParaRPr lang="en-US">
              <a:solidFill>
                <a:prstClr val="black">
                  <a:tint val="75000"/>
                </a:prstClr>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pPr defTabSz="457200"/>
            <a:endParaRPr lang="en-US">
              <a:solidFill>
                <a:prstClr val="black">
                  <a:tint val="75000"/>
                </a:prstClr>
              </a:solidFill>
            </a:endParaRPr>
          </a:p>
        </p:txBody>
      </p:sp>
    </p:spTree>
    <p:extLst>
      <p:ext uri="{BB962C8B-B14F-4D97-AF65-F5344CB8AC3E}">
        <p14:creationId xmlns:p14="http://schemas.microsoft.com/office/powerpoint/2010/main" val="2496633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00501"/>
          </a:xfrm>
          <a:solidFill>
            <a:schemeClr val="bg1">
              <a:lumMod val="85000"/>
            </a:schemeClr>
          </a:solidFill>
        </p:spPr>
        <p:txBody>
          <a:bodyPr>
            <a:noAutofit/>
          </a:bodyPr>
          <a:lstStyle>
            <a:lvl1pPr>
              <a:defRPr sz="3200">
                <a:latin typeface="+mn-lt"/>
              </a:defRPr>
            </a:lvl1pPr>
          </a:lstStyle>
          <a:p>
            <a:r>
              <a:rPr lang="en-US" dirty="0"/>
              <a:t>Click to edit Master title style</a:t>
            </a:r>
          </a:p>
        </p:txBody>
      </p:sp>
      <p:sp>
        <p:nvSpPr>
          <p:cNvPr id="3" name="Content Placeholder 2"/>
          <p:cNvSpPr>
            <a:spLocks noGrp="1"/>
          </p:cNvSpPr>
          <p:nvPr>
            <p:ph idx="1"/>
          </p:nvPr>
        </p:nvSpPr>
        <p:spPr>
          <a:xfrm>
            <a:off x="609600" y="955344"/>
            <a:ext cx="10972800" cy="5055460"/>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Rectangle 11"/>
          <p:cNvSpPr/>
          <p:nvPr userDrawn="1"/>
        </p:nvSpPr>
        <p:spPr>
          <a:xfrm>
            <a:off x="9567081" y="6266990"/>
            <a:ext cx="2514340" cy="5185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790318" y="6494765"/>
            <a:ext cx="2306146" cy="3616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Box 8"/>
          <p:cNvSpPr txBox="1"/>
          <p:nvPr userDrawn="1"/>
        </p:nvSpPr>
        <p:spPr>
          <a:xfrm>
            <a:off x="95535" y="6470096"/>
            <a:ext cx="8213578" cy="369332"/>
          </a:xfrm>
          <a:prstGeom prst="rect">
            <a:avLst/>
          </a:prstGeom>
          <a:noFill/>
        </p:spPr>
        <p:txBody>
          <a:bodyPr wrap="square" rtlCol="0">
            <a:spAutoFit/>
          </a:bodyPr>
          <a:lstStyle/>
          <a:p>
            <a:pPr algn="l"/>
            <a:r>
              <a:rPr lang="en-AU" sz="1800" b="1" dirty="0">
                <a:latin typeface="Calibri" panose="020F0502020204030204" pitchFamily="34" charset="0"/>
                <a:cs typeface="Calibri" panose="020F0502020204030204" pitchFamily="34" charset="0"/>
              </a:rPr>
              <a:t>UMass</a:t>
            </a:r>
            <a:r>
              <a:rPr lang="en-AU" sz="1800" b="1" baseline="0" dirty="0">
                <a:latin typeface="Calibri" panose="020F0502020204030204" pitchFamily="34" charset="0"/>
                <a:cs typeface="Calibri" panose="020F0502020204030204" pitchFamily="34" charset="0"/>
              </a:rPr>
              <a:t> Amherst |</a:t>
            </a:r>
            <a:r>
              <a:rPr lang="en-AU" sz="1800" b="0" baseline="0" dirty="0">
                <a:latin typeface="Calibri" panose="020F0502020204030204" pitchFamily="34" charset="0"/>
                <a:cs typeface="Calibri" panose="020F0502020204030204" pitchFamily="34" charset="0"/>
              </a:rPr>
              <a:t> </a:t>
            </a:r>
            <a:r>
              <a:rPr lang="en-AU" sz="1800" b="0" dirty="0">
                <a:latin typeface="Calibri" panose="020F0502020204030204" pitchFamily="34" charset="0"/>
                <a:cs typeface="Calibri" panose="020F0502020204030204" pitchFamily="34" charset="0"/>
              </a:rPr>
              <a:t>Biomechanics Laboratory </a:t>
            </a:r>
            <a:r>
              <a:rPr lang="en-AU" sz="1800" b="1" dirty="0">
                <a:latin typeface="Calibri" panose="020F0502020204030204" pitchFamily="34" charset="0"/>
                <a:cs typeface="Calibri" panose="020F0502020204030204" pitchFamily="34" charset="0"/>
              </a:rPr>
              <a:t>|</a:t>
            </a:r>
            <a:r>
              <a:rPr lang="en-AU" sz="1800" b="0" dirty="0">
                <a:latin typeface="Calibri" panose="020F0502020204030204" pitchFamily="34" charset="0"/>
                <a:cs typeface="Calibri" panose="020F0502020204030204" pitchFamily="34" charset="0"/>
              </a:rPr>
              <a:t> </a:t>
            </a:r>
            <a:r>
              <a:rPr lang="en-AU" sz="1800" b="0" dirty="0" err="1">
                <a:latin typeface="Calibri" panose="020F0502020204030204" pitchFamily="34" charset="0"/>
                <a:cs typeface="Calibri" panose="020F0502020204030204" pitchFamily="34" charset="0"/>
              </a:rPr>
              <a:t>Salzano</a:t>
            </a:r>
            <a:r>
              <a:rPr lang="en-AU" sz="1800" b="0" dirty="0">
                <a:latin typeface="Calibri" panose="020F0502020204030204" pitchFamily="34" charset="0"/>
                <a:cs typeface="Calibri" panose="020F0502020204030204" pitchFamily="34" charset="0"/>
              </a:rPr>
              <a:t> et al., 2021</a:t>
            </a:r>
          </a:p>
        </p:txBody>
      </p:sp>
      <p:cxnSp>
        <p:nvCxnSpPr>
          <p:cNvPr id="11" name="Straight Connector 10"/>
          <p:cNvCxnSpPr/>
          <p:nvPr userDrawn="1"/>
        </p:nvCxnSpPr>
        <p:spPr>
          <a:xfrm>
            <a:off x="124502" y="6426413"/>
            <a:ext cx="11956919" cy="0"/>
          </a:xfrm>
          <a:prstGeom prst="line">
            <a:avLst/>
          </a:prstGeom>
          <a:ln w="762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9937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atin typeface="+mj-lt"/>
              </a:defRPr>
            </a:lvl1pPr>
          </a:lstStyle>
          <a:p>
            <a:r>
              <a:rPr lang="en-US" dirty="0"/>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pPr defTabSz="457200"/>
            <a:endParaRPr lang="en-US">
              <a:solidFill>
                <a:prstClr val="black">
                  <a:tint val="75000"/>
                </a:prstClr>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pPr defTabSz="457200"/>
            <a:endParaRPr lang="en-US">
              <a:solidFill>
                <a:prstClr val="black">
                  <a:tint val="75000"/>
                </a:prstClr>
              </a:solidFill>
            </a:endParaRPr>
          </a:p>
        </p:txBody>
      </p:sp>
    </p:spTree>
    <p:extLst>
      <p:ext uri="{BB962C8B-B14F-4D97-AF65-F5344CB8AC3E}">
        <p14:creationId xmlns:p14="http://schemas.microsoft.com/office/powerpoint/2010/main" val="54273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pPr defTabSz="457200"/>
            <a:endParaRPr lang="en-US">
              <a:solidFill>
                <a:prstClr val="black">
                  <a:tint val="75000"/>
                </a:prstClr>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pPr defTabSz="457200"/>
            <a:endParaRPr lang="en-US">
              <a:solidFill>
                <a:prstClr val="black">
                  <a:tint val="75000"/>
                </a:prstClr>
              </a:solidFill>
            </a:endParaRPr>
          </a:p>
        </p:txBody>
      </p:sp>
    </p:spTree>
    <p:extLst>
      <p:ext uri="{BB962C8B-B14F-4D97-AF65-F5344CB8AC3E}">
        <p14:creationId xmlns:p14="http://schemas.microsoft.com/office/powerpoint/2010/main" val="3136458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lgn="l">
              <a:defRPr sz="3600" i="1"/>
            </a:lvl1pPr>
          </a:lstStyle>
          <a:p>
            <a:r>
              <a:rPr lang="en-US" dirty="0"/>
              <a:t>CLICK TO EDIT MASTER TITLE </a:t>
            </a:r>
          </a:p>
        </p:txBody>
      </p:sp>
      <p:sp>
        <p:nvSpPr>
          <p:cNvPr id="3" name="Date Placeholder 2"/>
          <p:cNvSpPr>
            <a:spLocks noGrp="1"/>
          </p:cNvSpPr>
          <p:nvPr>
            <p:ph type="dt" sz="half" idx="10"/>
          </p:nvPr>
        </p:nvSpPr>
        <p:spPr>
          <a:xfrm>
            <a:off x="609600" y="6356351"/>
            <a:ext cx="2844800" cy="365125"/>
          </a:xfrm>
          <a:prstGeom prst="rect">
            <a:avLst/>
          </a:prstGeom>
        </p:spPr>
        <p:txBody>
          <a:bodyPr/>
          <a:lstStyle/>
          <a:p>
            <a:pPr defTabSz="457200"/>
            <a:endParaRPr lang="en-US">
              <a:solidFill>
                <a:prstClr val="black">
                  <a:tint val="75000"/>
                </a:prstClr>
              </a:solidFill>
            </a:endParaRPr>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p>
            <a:pPr defTabSz="457200"/>
            <a:endParaRPr lang="en-US">
              <a:solidFill>
                <a:prstClr val="black">
                  <a:tint val="75000"/>
                </a:prstClr>
              </a:solidFill>
            </a:endParaRPr>
          </a:p>
        </p:txBody>
      </p:sp>
    </p:spTree>
    <p:extLst>
      <p:ext uri="{BB962C8B-B14F-4D97-AF65-F5344CB8AC3E}">
        <p14:creationId xmlns:p14="http://schemas.microsoft.com/office/powerpoint/2010/main" val="553187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p>
            <a:pPr defTabSz="457200"/>
            <a:endParaRPr lang="en-US">
              <a:solidFill>
                <a:prstClr val="black">
                  <a:tint val="75000"/>
                </a:prstClr>
              </a:solidFill>
            </a:endParaRPr>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p>
            <a:pPr defTabSz="457200"/>
            <a:endParaRPr lang="en-US">
              <a:solidFill>
                <a:prstClr val="black">
                  <a:tint val="75000"/>
                </a:prstClr>
              </a:solidFill>
            </a:endParaRPr>
          </a:p>
        </p:txBody>
      </p:sp>
    </p:spTree>
    <p:extLst>
      <p:ext uri="{BB962C8B-B14F-4D97-AF65-F5344CB8AC3E}">
        <p14:creationId xmlns:p14="http://schemas.microsoft.com/office/powerpoint/2010/main" val="465975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pPr defTabSz="457200"/>
            <a:endParaRPr lang="en-US">
              <a:solidFill>
                <a:prstClr val="black">
                  <a:tint val="75000"/>
                </a:prstClr>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pPr defTabSz="457200"/>
            <a:endParaRPr lang="en-US">
              <a:solidFill>
                <a:prstClr val="black">
                  <a:tint val="75000"/>
                </a:prstClr>
              </a:solidFill>
            </a:endParaRPr>
          </a:p>
        </p:txBody>
      </p:sp>
    </p:spTree>
    <p:extLst>
      <p:ext uri="{BB962C8B-B14F-4D97-AF65-F5344CB8AC3E}">
        <p14:creationId xmlns:p14="http://schemas.microsoft.com/office/powerpoint/2010/main" val="71159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pPr defTabSz="457200"/>
            <a:endParaRPr lang="en-US">
              <a:solidFill>
                <a:prstClr val="black">
                  <a:tint val="75000"/>
                </a:prstClr>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pPr defTabSz="457200"/>
            <a:endParaRPr lang="en-US">
              <a:solidFill>
                <a:prstClr val="black">
                  <a:tint val="75000"/>
                </a:prstClr>
              </a:solidFill>
            </a:endParaRPr>
          </a:p>
        </p:txBody>
      </p:sp>
    </p:spTree>
    <p:extLst>
      <p:ext uri="{BB962C8B-B14F-4D97-AF65-F5344CB8AC3E}">
        <p14:creationId xmlns:p14="http://schemas.microsoft.com/office/powerpoint/2010/main" val="825189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pPr defTabSz="457200"/>
            <a:endParaRPr lang="en-US">
              <a:solidFill>
                <a:prstClr val="black">
                  <a:tint val="75000"/>
                </a:prstClr>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pPr defTabSz="457200"/>
            <a:endParaRPr lang="en-US">
              <a:solidFill>
                <a:prstClr val="black">
                  <a:tint val="75000"/>
                </a:prstClr>
              </a:solidFill>
            </a:endParaRPr>
          </a:p>
        </p:txBody>
      </p:sp>
    </p:spTree>
    <p:extLst>
      <p:ext uri="{BB962C8B-B14F-4D97-AF65-F5344CB8AC3E}">
        <p14:creationId xmlns:p14="http://schemas.microsoft.com/office/powerpoint/2010/main" val="2079588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050" name="Picture 2"/>
          <p:cNvPicPr>
            <a:picLocks noChangeAspect="1" noChangeArrowheads="1"/>
          </p:cNvPicPr>
          <p:nvPr userDrawn="1"/>
        </p:nvPicPr>
        <p:blipFill>
          <a:blip r:embed="rId12" cstate="print">
            <a:extLst>
              <a:ext uri="{28A0092B-C50C-407E-A947-70E740481C1C}">
                <a14:useLocalDpi xmlns:a14="http://schemas.microsoft.com/office/drawing/2010/main" val="0"/>
              </a:ext>
            </a:extLst>
          </a:blip>
          <a:srcRect/>
          <a:stretch>
            <a:fillRect/>
          </a:stretch>
        </p:blipFill>
        <p:spPr bwMode="auto">
          <a:xfrm>
            <a:off x="9782900" y="6432612"/>
            <a:ext cx="2079517" cy="2445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476925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hf hdr="0" ftr="0" dt="0"/>
  <p:txStyles>
    <p:titleStyle>
      <a:lvl1pPr algn="ctr" defTabSz="914400" rtl="0" eaLnBrk="1" latinLnBrk="0" hangingPunct="1">
        <a:spcBef>
          <a:spcPct val="0"/>
        </a:spcBef>
        <a:buNone/>
        <a:defRPr sz="4400" b="1" kern="1200"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chemeClr val="tx1"/>
          </a:solidFill>
          <a:latin typeface="+mj-lt"/>
          <a:ea typeface="+mn-ea"/>
          <a:cs typeface="+mn-cs"/>
        </a:defRPr>
      </a:lvl1pPr>
      <a:lvl2pPr marL="742950" indent="-285750" algn="l" defTabSz="914400" rtl="0" eaLnBrk="1" latinLnBrk="0" hangingPunct="1">
        <a:spcBef>
          <a:spcPct val="20000"/>
        </a:spcBef>
        <a:buFont typeface="Arial" pitchFamily="34" charset="0"/>
        <a:buChar char="–"/>
        <a:defRPr sz="2800" kern="1200" baseline="0">
          <a:solidFill>
            <a:schemeClr val="tx1"/>
          </a:solidFill>
          <a:latin typeface="+mj-lt"/>
          <a:ea typeface="+mn-ea"/>
          <a:cs typeface="+mn-cs"/>
        </a:defRPr>
      </a:lvl2pPr>
      <a:lvl3pPr marL="1143000" indent="-228600" algn="l" defTabSz="914400" rtl="0" eaLnBrk="1" latinLnBrk="0" hangingPunct="1">
        <a:spcBef>
          <a:spcPct val="20000"/>
        </a:spcBef>
        <a:buFont typeface="Arial" pitchFamily="34" charset="0"/>
        <a:buChar char="•"/>
        <a:defRPr sz="2400" kern="1200" baseline="0">
          <a:solidFill>
            <a:schemeClr val="tx1"/>
          </a:solidFill>
          <a:latin typeface="+mj-lt"/>
          <a:ea typeface="+mn-ea"/>
          <a:cs typeface="+mn-cs"/>
        </a:defRPr>
      </a:lvl3pPr>
      <a:lvl4pPr marL="1600200" indent="-228600" algn="l" defTabSz="914400" rtl="0" eaLnBrk="1" latinLnBrk="0" hangingPunct="1">
        <a:spcBef>
          <a:spcPct val="20000"/>
        </a:spcBef>
        <a:buFont typeface="Arial" pitchFamily="34" charset="0"/>
        <a:buChar char="–"/>
        <a:defRPr sz="2000" kern="1200" baseline="0">
          <a:solidFill>
            <a:schemeClr val="tx1"/>
          </a:solidFill>
          <a:latin typeface="+mj-lt"/>
          <a:ea typeface="+mn-ea"/>
          <a:cs typeface="+mn-cs"/>
        </a:defRPr>
      </a:lvl4pPr>
      <a:lvl5pPr marL="2057400" indent="-228600" algn="l" defTabSz="914400" rtl="0" eaLnBrk="1" latinLnBrk="0" hangingPunct="1">
        <a:spcBef>
          <a:spcPct val="20000"/>
        </a:spcBef>
        <a:buFont typeface="Arial" pitchFamily="34" charset="0"/>
        <a:buChar char="»"/>
        <a:defRPr sz="2000" kern="1200" baseline="0">
          <a:solidFill>
            <a:schemeClr val="tx1"/>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chart" Target="../charts/chart3.xml"/><Relationship Id="rId4" Type="http://schemas.openxmlformats.org/officeDocument/2006/relationships/chart" Target="../charts/chart2.xml"/></Relationships>
</file>

<file path=ppt/slides/_rels/slide1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microsoft.com/office/2007/relationships/hdphoto" Target="../media/hdphoto1.wdp"/></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customXml" Target="../ink/ink2.xml"/><Relationship Id="rId3" Type="http://schemas.openxmlformats.org/officeDocument/2006/relationships/image" Target="../media/image6.png"/><Relationship Id="rId7"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customXml" Target="../ink/ink1.xml"/><Relationship Id="rId5" Type="http://schemas.openxmlformats.org/officeDocument/2006/relationships/image" Target="../media/image3.jpeg"/><Relationship Id="rId4" Type="http://schemas.microsoft.com/office/2007/relationships/hdphoto" Target="../media/hdphoto1.wdp"/><Relationship Id="rId9" Type="http://schemas.openxmlformats.org/officeDocument/2006/relationships/customXml" Target="../ink/ink3.xml"/></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flipH="1" flipV="1">
            <a:off x="3444" y="558215"/>
            <a:ext cx="12188556" cy="201447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558211"/>
            <a:ext cx="12192000" cy="2014476"/>
          </a:xfrm>
          <a:noFill/>
        </p:spPr>
        <p:txBody>
          <a:bodyPr>
            <a:noAutofit/>
          </a:bodyPr>
          <a:lstStyle/>
          <a:p>
            <a:r>
              <a:rPr lang="en-US" b="1" dirty="0">
                <a:ea typeface="Segoe UI Black" panose="020B0A02040204020203" pitchFamily="34" charset="0"/>
                <a:cs typeface="Segoe UI Black" panose="020B0A02040204020203" pitchFamily="34" charset="0"/>
              </a:rPr>
              <a:t>Can we predict cushioning perception from the mechanical properties of shoes?</a:t>
            </a:r>
          </a:p>
        </p:txBody>
      </p:sp>
      <p:sp>
        <p:nvSpPr>
          <p:cNvPr id="4" name="Rectangle 3"/>
          <p:cNvSpPr/>
          <p:nvPr/>
        </p:nvSpPr>
        <p:spPr>
          <a:xfrm>
            <a:off x="9027623" y="6296891"/>
            <a:ext cx="3164377" cy="5611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6556F846-8A36-4F33-9B16-C195BCACAD53}"/>
              </a:ext>
            </a:extLst>
          </p:cNvPr>
          <p:cNvSpPr txBox="1"/>
          <p:nvPr/>
        </p:nvSpPr>
        <p:spPr>
          <a:xfrm>
            <a:off x="1791324" y="2885639"/>
            <a:ext cx="8609351" cy="1938992"/>
          </a:xfrm>
          <a:prstGeom prst="rect">
            <a:avLst/>
          </a:prstGeom>
          <a:noFill/>
        </p:spPr>
        <p:txBody>
          <a:bodyPr wrap="square" rtlCol="0">
            <a:spAutoFit/>
          </a:bodyPr>
          <a:lstStyle/>
          <a:p>
            <a:pPr algn="ctr"/>
            <a:r>
              <a:rPr lang="en-US" sz="2400" b="1" dirty="0">
                <a:latin typeface="+mj-lt"/>
                <a:cs typeface="Arial" panose="020B0604020202020204" pitchFamily="34" charset="0"/>
              </a:rPr>
              <a:t>M.Q. Salzano</a:t>
            </a:r>
            <a:r>
              <a:rPr lang="en-US" sz="2400" b="1" baseline="30000" dirty="0">
                <a:latin typeface="+mj-lt"/>
                <a:cs typeface="Arial" panose="020B0604020202020204" pitchFamily="34" charset="0"/>
              </a:rPr>
              <a:t>1</a:t>
            </a:r>
            <a:r>
              <a:rPr lang="en-US" sz="2400" b="1" dirty="0">
                <a:latin typeface="+mj-lt"/>
                <a:cs typeface="Arial" panose="020B0604020202020204" pitchFamily="34" charset="0"/>
              </a:rPr>
              <a:t>, </a:t>
            </a:r>
            <a:r>
              <a:rPr lang="en-US" sz="2400" dirty="0">
                <a:latin typeface="+mj-lt"/>
                <a:cs typeface="Arial" panose="020B0604020202020204" pitchFamily="34" charset="0"/>
              </a:rPr>
              <a:t>G. Weir</a:t>
            </a:r>
            <a:r>
              <a:rPr lang="en-US" sz="2400" baseline="30000" dirty="0">
                <a:latin typeface="+mj-lt"/>
                <a:cs typeface="Arial" panose="020B0604020202020204" pitchFamily="34" charset="0"/>
              </a:rPr>
              <a:t>1</a:t>
            </a:r>
            <a:r>
              <a:rPr lang="en-US" sz="2400" dirty="0">
                <a:latin typeface="+mj-lt"/>
                <a:cs typeface="Arial" panose="020B0604020202020204" pitchFamily="34" charset="0"/>
              </a:rPr>
              <a:t>, J. Kuzmeski</a:t>
            </a:r>
            <a:r>
              <a:rPr lang="en-US" sz="2400" baseline="30000" dirty="0">
                <a:latin typeface="+mj-lt"/>
                <a:cs typeface="Arial" panose="020B0604020202020204" pitchFamily="34" charset="0"/>
              </a:rPr>
              <a:t>1</a:t>
            </a:r>
            <a:r>
              <a:rPr lang="en-US" sz="2400" dirty="0">
                <a:latin typeface="+mj-lt"/>
                <a:cs typeface="Arial" panose="020B0604020202020204" pitchFamily="34" charset="0"/>
              </a:rPr>
              <a:t>, J. Thompson</a:t>
            </a:r>
            <a:r>
              <a:rPr lang="en-US" sz="2400" baseline="30000" dirty="0">
                <a:latin typeface="+mj-lt"/>
                <a:cs typeface="Arial" panose="020B0604020202020204" pitchFamily="34" charset="0"/>
              </a:rPr>
              <a:t>2</a:t>
            </a:r>
            <a:r>
              <a:rPr lang="en-US" sz="2400" dirty="0">
                <a:latin typeface="+mj-lt"/>
                <a:cs typeface="Arial" panose="020B0604020202020204" pitchFamily="34" charset="0"/>
              </a:rPr>
              <a:t>, M.B. Trudeau</a:t>
            </a:r>
            <a:r>
              <a:rPr lang="en-US" sz="2400" baseline="30000" dirty="0">
                <a:latin typeface="+mj-lt"/>
                <a:cs typeface="Arial" panose="020B0604020202020204" pitchFamily="34" charset="0"/>
              </a:rPr>
              <a:t>2</a:t>
            </a:r>
            <a:r>
              <a:rPr lang="en-US" sz="2400" dirty="0">
                <a:latin typeface="+mj-lt"/>
                <a:cs typeface="Arial" panose="020B0604020202020204" pitchFamily="34" charset="0"/>
              </a:rPr>
              <a:t>, C. Ertel</a:t>
            </a:r>
            <a:r>
              <a:rPr lang="en-US" sz="2400" baseline="30000" dirty="0">
                <a:latin typeface="+mj-lt"/>
                <a:cs typeface="Arial" panose="020B0604020202020204" pitchFamily="34" charset="0"/>
              </a:rPr>
              <a:t>2</a:t>
            </a:r>
            <a:r>
              <a:rPr lang="en-US" sz="2400" dirty="0">
                <a:latin typeface="+mj-lt"/>
                <a:cs typeface="Arial" panose="020B0604020202020204" pitchFamily="34" charset="0"/>
              </a:rPr>
              <a:t>, K. Dear</a:t>
            </a:r>
            <a:r>
              <a:rPr lang="en-US" sz="2400" baseline="30000" dirty="0">
                <a:latin typeface="+mj-lt"/>
                <a:cs typeface="Arial" panose="020B0604020202020204" pitchFamily="34" charset="0"/>
              </a:rPr>
              <a:t>2</a:t>
            </a:r>
            <a:r>
              <a:rPr lang="en-US" sz="2400" dirty="0">
                <a:latin typeface="+mj-lt"/>
                <a:cs typeface="Arial" panose="020B0604020202020204" pitchFamily="34" charset="0"/>
              </a:rPr>
              <a:t>, S. Willwacher</a:t>
            </a:r>
            <a:r>
              <a:rPr lang="en-US" sz="2400" baseline="30000" dirty="0">
                <a:latin typeface="+mj-lt"/>
                <a:cs typeface="Arial" panose="020B0604020202020204" pitchFamily="34" charset="0"/>
              </a:rPr>
              <a:t>3</a:t>
            </a:r>
            <a:r>
              <a:rPr lang="en-US" sz="2400" dirty="0">
                <a:latin typeface="+mj-lt"/>
                <a:cs typeface="Arial" panose="020B0604020202020204" pitchFamily="34" charset="0"/>
              </a:rPr>
              <a:t>, J. Hamill</a:t>
            </a:r>
            <a:r>
              <a:rPr lang="en-US" sz="2400" baseline="30000" dirty="0">
                <a:latin typeface="+mj-lt"/>
                <a:cs typeface="Arial" panose="020B0604020202020204" pitchFamily="34" charset="0"/>
              </a:rPr>
              <a:t>1</a:t>
            </a:r>
          </a:p>
          <a:p>
            <a:pPr algn="ctr"/>
            <a:endParaRPr lang="en-US" baseline="30000" dirty="0">
              <a:latin typeface="Neo Sans Std"/>
              <a:cs typeface="Arial" panose="020B0604020202020204" pitchFamily="34" charset="0"/>
            </a:endParaRPr>
          </a:p>
          <a:p>
            <a:pPr algn="ctr"/>
            <a:r>
              <a:rPr lang="en-US" sz="2000" b="1" baseline="30000" dirty="0">
                <a:latin typeface="+mj-lt"/>
                <a:cs typeface="Arial" panose="020B0604020202020204" pitchFamily="34" charset="0"/>
              </a:rPr>
              <a:t>1</a:t>
            </a:r>
            <a:r>
              <a:rPr lang="en-US" sz="2000" b="1" dirty="0">
                <a:latin typeface="+mj-lt"/>
                <a:cs typeface="Arial" panose="020B0604020202020204" pitchFamily="34" charset="0"/>
              </a:rPr>
              <a:t>University of Massachusetts Amherst, Amherst, MA, USA</a:t>
            </a:r>
          </a:p>
          <a:p>
            <a:pPr algn="ctr"/>
            <a:r>
              <a:rPr lang="en-US" sz="2000" b="1" baseline="30000" dirty="0">
                <a:latin typeface="+mj-lt"/>
                <a:cs typeface="Arial" panose="020B0604020202020204" pitchFamily="34" charset="0"/>
              </a:rPr>
              <a:t>2</a:t>
            </a:r>
            <a:r>
              <a:rPr lang="en-US" sz="2000" b="1" dirty="0">
                <a:latin typeface="+mj-lt"/>
                <a:cs typeface="Arial" panose="020B0604020202020204" pitchFamily="34" charset="0"/>
              </a:rPr>
              <a:t>Brooks Running Research Laboratory, Seattle, WA, USA</a:t>
            </a:r>
          </a:p>
          <a:p>
            <a:pPr algn="ctr"/>
            <a:r>
              <a:rPr lang="en-US" sz="2000" b="1" baseline="30000" dirty="0">
                <a:latin typeface="+mj-lt"/>
                <a:cs typeface="Arial" panose="020B0604020202020204" pitchFamily="34" charset="0"/>
              </a:rPr>
              <a:t>3</a:t>
            </a:r>
            <a:r>
              <a:rPr lang="en-US" sz="2000" b="1" dirty="0">
                <a:latin typeface="+mj-lt"/>
                <a:cs typeface="Arial" panose="020B0604020202020204" pitchFamily="34" charset="0"/>
              </a:rPr>
              <a:t>Offenburg University of Applied Sciences, Offenburg, Germany</a:t>
            </a: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82770" y="5910373"/>
            <a:ext cx="4309230" cy="6758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descr="Image result for umass amhers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8582" y="5693669"/>
            <a:ext cx="3105796" cy="11092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71835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D1CB0-0D1F-4D9E-AE26-DB1B550792B4}"/>
              </a:ext>
            </a:extLst>
          </p:cNvPr>
          <p:cNvSpPr>
            <a:spLocks noGrp="1"/>
          </p:cNvSpPr>
          <p:nvPr>
            <p:ph type="title"/>
          </p:nvPr>
        </p:nvSpPr>
        <p:spPr/>
        <p:txBody>
          <a:bodyPr/>
          <a:lstStyle/>
          <a:p>
            <a:r>
              <a:rPr lang="en-US" dirty="0"/>
              <a:t>Models</a:t>
            </a:r>
          </a:p>
        </p:txBody>
      </p:sp>
      <p:sp>
        <p:nvSpPr>
          <p:cNvPr id="4" name="TextBox 3">
            <a:extLst>
              <a:ext uri="{FF2B5EF4-FFF2-40B4-BE49-F238E27FC236}">
                <a16:creationId xmlns:a16="http://schemas.microsoft.com/office/drawing/2014/main" id="{2707581D-E53F-4E01-899B-2C04E3366C79}"/>
              </a:ext>
            </a:extLst>
          </p:cNvPr>
          <p:cNvSpPr txBox="1"/>
          <p:nvPr/>
        </p:nvSpPr>
        <p:spPr>
          <a:xfrm>
            <a:off x="552893" y="1158597"/>
            <a:ext cx="11132288" cy="461665"/>
          </a:xfrm>
          <a:prstGeom prst="rect">
            <a:avLst/>
          </a:prstGeom>
          <a:noFill/>
        </p:spPr>
        <p:txBody>
          <a:bodyPr wrap="square" rtlCol="0">
            <a:spAutoFit/>
          </a:bodyPr>
          <a:lstStyle/>
          <a:p>
            <a:r>
              <a:rPr lang="en-US" sz="2400" b="1" dirty="0">
                <a:latin typeface="+mj-lt"/>
                <a:cs typeface="Arial" panose="020B0604020202020204" pitchFamily="34" charset="0"/>
              </a:rPr>
              <a:t>Model 1: Degree of satisfaction (7-point Likert scale)</a:t>
            </a:r>
          </a:p>
        </p:txBody>
      </p:sp>
      <p:sp>
        <p:nvSpPr>
          <p:cNvPr id="5" name="TextBox 4">
            <a:extLst>
              <a:ext uri="{FF2B5EF4-FFF2-40B4-BE49-F238E27FC236}">
                <a16:creationId xmlns:a16="http://schemas.microsoft.com/office/drawing/2014/main" id="{596CF33D-F109-4F52-81A0-9E7AE7E97ACA}"/>
              </a:ext>
            </a:extLst>
          </p:cNvPr>
          <p:cNvSpPr txBox="1"/>
          <p:nvPr/>
        </p:nvSpPr>
        <p:spPr>
          <a:xfrm>
            <a:off x="529856" y="1931537"/>
            <a:ext cx="11132288" cy="461665"/>
          </a:xfrm>
          <a:prstGeom prst="rect">
            <a:avLst/>
          </a:prstGeom>
          <a:noFill/>
        </p:spPr>
        <p:txBody>
          <a:bodyPr wrap="square" rtlCol="0">
            <a:spAutoFit/>
          </a:bodyPr>
          <a:lstStyle/>
          <a:p>
            <a:r>
              <a:rPr lang="en-US" sz="2400" b="1" dirty="0">
                <a:latin typeface="+mj-lt"/>
                <a:cs typeface="Arial" panose="020B0604020202020204" pitchFamily="34" charset="0"/>
              </a:rPr>
              <a:t>Model 2: Overall Satisfaction (Transformed Likert scale)</a:t>
            </a:r>
          </a:p>
        </p:txBody>
      </p:sp>
      <p:sp>
        <p:nvSpPr>
          <p:cNvPr id="6" name="TextBox 5">
            <a:extLst>
              <a:ext uri="{FF2B5EF4-FFF2-40B4-BE49-F238E27FC236}">
                <a16:creationId xmlns:a16="http://schemas.microsoft.com/office/drawing/2014/main" id="{F5460E8B-7B82-4A5C-B981-5FF41820106D}"/>
              </a:ext>
            </a:extLst>
          </p:cNvPr>
          <p:cNvSpPr txBox="1"/>
          <p:nvPr/>
        </p:nvSpPr>
        <p:spPr>
          <a:xfrm>
            <a:off x="552893" y="2704477"/>
            <a:ext cx="11132288" cy="461665"/>
          </a:xfrm>
          <a:prstGeom prst="rect">
            <a:avLst/>
          </a:prstGeom>
          <a:noFill/>
        </p:spPr>
        <p:txBody>
          <a:bodyPr wrap="square" rtlCol="0">
            <a:spAutoFit/>
          </a:bodyPr>
          <a:lstStyle/>
          <a:p>
            <a:r>
              <a:rPr lang="en-US" sz="2400" b="1" dirty="0">
                <a:latin typeface="+mj-lt"/>
                <a:cs typeface="Arial" panose="020B0604020202020204" pitchFamily="34" charset="0"/>
              </a:rPr>
              <a:t>Model 3: Willingness-to-buy (0: No; 1: yes)</a:t>
            </a:r>
          </a:p>
        </p:txBody>
      </p:sp>
      <p:sp>
        <p:nvSpPr>
          <p:cNvPr id="8" name="TextBox 7">
            <a:extLst>
              <a:ext uri="{FF2B5EF4-FFF2-40B4-BE49-F238E27FC236}">
                <a16:creationId xmlns:a16="http://schemas.microsoft.com/office/drawing/2014/main" id="{69FAD708-C437-4022-BE82-6840F8C699AC}"/>
              </a:ext>
            </a:extLst>
          </p:cNvPr>
          <p:cNvSpPr txBox="1"/>
          <p:nvPr/>
        </p:nvSpPr>
        <p:spPr>
          <a:xfrm>
            <a:off x="529856" y="3859926"/>
            <a:ext cx="11132288" cy="461665"/>
          </a:xfrm>
          <a:prstGeom prst="rect">
            <a:avLst/>
          </a:prstGeom>
          <a:noFill/>
        </p:spPr>
        <p:txBody>
          <a:bodyPr wrap="square" rtlCol="0">
            <a:spAutoFit/>
          </a:bodyPr>
          <a:lstStyle/>
          <a:p>
            <a:r>
              <a:rPr lang="en-US" sz="2400" b="1" dirty="0">
                <a:latin typeface="+mj-lt"/>
                <a:cs typeface="Arial" panose="020B0604020202020204" pitchFamily="34" charset="0"/>
              </a:rPr>
              <a:t>Random Forest – Full: All footwear properties + body mass, sex, age</a:t>
            </a:r>
          </a:p>
        </p:txBody>
      </p:sp>
      <p:sp>
        <p:nvSpPr>
          <p:cNvPr id="9" name="TextBox 8">
            <a:extLst>
              <a:ext uri="{FF2B5EF4-FFF2-40B4-BE49-F238E27FC236}">
                <a16:creationId xmlns:a16="http://schemas.microsoft.com/office/drawing/2014/main" id="{40D62C1A-37E6-40DD-BDAE-9677C866E1A9}"/>
              </a:ext>
            </a:extLst>
          </p:cNvPr>
          <p:cNvSpPr txBox="1"/>
          <p:nvPr/>
        </p:nvSpPr>
        <p:spPr>
          <a:xfrm>
            <a:off x="529856" y="4632866"/>
            <a:ext cx="11132288" cy="461665"/>
          </a:xfrm>
          <a:prstGeom prst="rect">
            <a:avLst/>
          </a:prstGeom>
          <a:noFill/>
        </p:spPr>
        <p:txBody>
          <a:bodyPr wrap="square" rtlCol="0">
            <a:spAutoFit/>
          </a:bodyPr>
          <a:lstStyle/>
          <a:p>
            <a:r>
              <a:rPr lang="en-US" sz="2400" b="1" dirty="0">
                <a:latin typeface="+mj-lt"/>
                <a:cs typeface="Arial" panose="020B0604020202020204" pitchFamily="34" charset="0"/>
              </a:rPr>
              <a:t>Random Forest – Reduced: Removal of time-to-peak &amp; loading rate</a:t>
            </a:r>
          </a:p>
        </p:txBody>
      </p:sp>
      <p:sp>
        <p:nvSpPr>
          <p:cNvPr id="10" name="TextBox 9">
            <a:extLst>
              <a:ext uri="{FF2B5EF4-FFF2-40B4-BE49-F238E27FC236}">
                <a16:creationId xmlns:a16="http://schemas.microsoft.com/office/drawing/2014/main" id="{1A7AE43A-B87E-440D-95C8-4B6928A8CE2A}"/>
              </a:ext>
            </a:extLst>
          </p:cNvPr>
          <p:cNvSpPr txBox="1"/>
          <p:nvPr/>
        </p:nvSpPr>
        <p:spPr>
          <a:xfrm>
            <a:off x="529856" y="5405806"/>
            <a:ext cx="11132288" cy="461665"/>
          </a:xfrm>
          <a:prstGeom prst="rect">
            <a:avLst/>
          </a:prstGeom>
          <a:noFill/>
        </p:spPr>
        <p:txBody>
          <a:bodyPr wrap="square" rtlCol="0">
            <a:spAutoFit/>
          </a:bodyPr>
          <a:lstStyle/>
          <a:p>
            <a:r>
              <a:rPr lang="en-US" sz="2400" b="1" dirty="0">
                <a:latin typeface="+mj-lt"/>
                <a:cs typeface="Arial" panose="020B0604020202020204" pitchFamily="34" charset="0"/>
              </a:rPr>
              <a:t>Logistic regression: All footwear properties + body mass, sex, age – outliers removed</a:t>
            </a:r>
          </a:p>
        </p:txBody>
      </p:sp>
    </p:spTree>
    <p:extLst>
      <p:ext uri="{BB962C8B-B14F-4D97-AF65-F5344CB8AC3E}">
        <p14:creationId xmlns:p14="http://schemas.microsoft.com/office/powerpoint/2010/main" val="3544874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Rectangle 56">
            <a:extLst>
              <a:ext uri="{FF2B5EF4-FFF2-40B4-BE49-F238E27FC236}">
                <a16:creationId xmlns:a16="http://schemas.microsoft.com/office/drawing/2014/main" id="{1FC57DAD-4457-4503-B6CF-4DFCCE683680}"/>
              </a:ext>
            </a:extLst>
          </p:cNvPr>
          <p:cNvSpPr/>
          <p:nvPr/>
        </p:nvSpPr>
        <p:spPr>
          <a:xfrm>
            <a:off x="1743740" y="1866008"/>
            <a:ext cx="4635795" cy="2929270"/>
          </a:xfrm>
          <a:prstGeom prst="rect">
            <a:avLst/>
          </a:prstGeom>
          <a:solidFill>
            <a:schemeClr val="tx2">
              <a:lumMod val="60000"/>
              <a:lumOff val="40000"/>
              <a:alpha val="50000"/>
            </a:schemeClr>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D3B8846-0EDB-40F7-83CB-598CC31A84A6}"/>
              </a:ext>
            </a:extLst>
          </p:cNvPr>
          <p:cNvSpPr>
            <a:spLocks noGrp="1"/>
          </p:cNvSpPr>
          <p:nvPr>
            <p:ph type="title"/>
          </p:nvPr>
        </p:nvSpPr>
        <p:spPr/>
        <p:txBody>
          <a:bodyPr/>
          <a:lstStyle/>
          <a:p>
            <a:r>
              <a:rPr lang="en-US" dirty="0"/>
              <a:t>Work Flow</a:t>
            </a:r>
          </a:p>
        </p:txBody>
      </p:sp>
      <p:sp>
        <p:nvSpPr>
          <p:cNvPr id="7" name="TextBox 6">
            <a:extLst>
              <a:ext uri="{FF2B5EF4-FFF2-40B4-BE49-F238E27FC236}">
                <a16:creationId xmlns:a16="http://schemas.microsoft.com/office/drawing/2014/main" id="{E059D685-A753-42AF-9132-4FFB5FBFA6EF}"/>
              </a:ext>
            </a:extLst>
          </p:cNvPr>
          <p:cNvSpPr txBox="1"/>
          <p:nvPr/>
        </p:nvSpPr>
        <p:spPr>
          <a:xfrm>
            <a:off x="5181600" y="792120"/>
            <a:ext cx="1828800" cy="400110"/>
          </a:xfrm>
          <a:prstGeom prst="rect">
            <a:avLst/>
          </a:prstGeom>
          <a:solidFill>
            <a:schemeClr val="bg1"/>
          </a:solidFill>
          <a:ln w="31750">
            <a:solidFill>
              <a:schemeClr val="tx1"/>
            </a:solidFill>
          </a:ln>
        </p:spPr>
        <p:txBody>
          <a:bodyPr wrap="square" rtlCol="0">
            <a:spAutoFit/>
          </a:bodyPr>
          <a:lstStyle/>
          <a:p>
            <a:pPr algn="ctr"/>
            <a:r>
              <a:rPr lang="en-US" sz="2000" b="1" dirty="0">
                <a:latin typeface="+mj-lt"/>
                <a:cs typeface="Arial" panose="020B0604020202020204" pitchFamily="34" charset="0"/>
              </a:rPr>
              <a:t>Full Dataset</a:t>
            </a:r>
          </a:p>
        </p:txBody>
      </p:sp>
      <p:sp>
        <p:nvSpPr>
          <p:cNvPr id="8" name="TextBox 7">
            <a:extLst>
              <a:ext uri="{FF2B5EF4-FFF2-40B4-BE49-F238E27FC236}">
                <a16:creationId xmlns:a16="http://schemas.microsoft.com/office/drawing/2014/main" id="{B29B3FFE-0D55-49A9-92FA-DFAAA2B7E0F5}"/>
              </a:ext>
            </a:extLst>
          </p:cNvPr>
          <p:cNvSpPr txBox="1"/>
          <p:nvPr/>
        </p:nvSpPr>
        <p:spPr>
          <a:xfrm>
            <a:off x="7201788" y="2070648"/>
            <a:ext cx="1828800" cy="400110"/>
          </a:xfrm>
          <a:prstGeom prst="rect">
            <a:avLst/>
          </a:prstGeom>
          <a:solidFill>
            <a:schemeClr val="bg1"/>
          </a:solidFill>
          <a:ln w="31750">
            <a:solidFill>
              <a:schemeClr val="tx1"/>
            </a:solidFill>
          </a:ln>
        </p:spPr>
        <p:txBody>
          <a:bodyPr wrap="square" rtlCol="0">
            <a:spAutoFit/>
          </a:bodyPr>
          <a:lstStyle/>
          <a:p>
            <a:pPr algn="ctr"/>
            <a:r>
              <a:rPr lang="en-US" sz="2000" b="1" dirty="0">
                <a:latin typeface="+mj-lt"/>
                <a:cs typeface="Arial" panose="020B0604020202020204" pitchFamily="34" charset="0"/>
              </a:rPr>
              <a:t>Validation Set</a:t>
            </a:r>
          </a:p>
        </p:txBody>
      </p:sp>
      <p:sp>
        <p:nvSpPr>
          <p:cNvPr id="9" name="TextBox 8">
            <a:extLst>
              <a:ext uri="{FF2B5EF4-FFF2-40B4-BE49-F238E27FC236}">
                <a16:creationId xmlns:a16="http://schemas.microsoft.com/office/drawing/2014/main" id="{5F07B41A-F6A0-4775-A42C-7F59B5E09554}"/>
              </a:ext>
            </a:extLst>
          </p:cNvPr>
          <p:cNvSpPr txBox="1"/>
          <p:nvPr/>
        </p:nvSpPr>
        <p:spPr>
          <a:xfrm>
            <a:off x="3161413" y="2070647"/>
            <a:ext cx="1828800" cy="400110"/>
          </a:xfrm>
          <a:prstGeom prst="rect">
            <a:avLst/>
          </a:prstGeom>
          <a:solidFill>
            <a:schemeClr val="bg1"/>
          </a:solidFill>
          <a:ln w="31750">
            <a:solidFill>
              <a:schemeClr val="tx1"/>
            </a:solidFill>
          </a:ln>
        </p:spPr>
        <p:txBody>
          <a:bodyPr wrap="square" rtlCol="0">
            <a:spAutoFit/>
          </a:bodyPr>
          <a:lstStyle/>
          <a:p>
            <a:pPr algn="ctr"/>
            <a:r>
              <a:rPr lang="en-US" sz="2000" b="1" dirty="0">
                <a:latin typeface="+mj-lt"/>
                <a:cs typeface="Arial" panose="020B0604020202020204" pitchFamily="34" charset="0"/>
              </a:rPr>
              <a:t>Training Set</a:t>
            </a:r>
          </a:p>
        </p:txBody>
      </p:sp>
      <p:cxnSp>
        <p:nvCxnSpPr>
          <p:cNvPr id="29" name="Connector: Elbow 28">
            <a:extLst>
              <a:ext uri="{FF2B5EF4-FFF2-40B4-BE49-F238E27FC236}">
                <a16:creationId xmlns:a16="http://schemas.microsoft.com/office/drawing/2014/main" id="{EEB6DD9F-CA6B-4F36-8D83-DAD98E417777}"/>
              </a:ext>
            </a:extLst>
          </p:cNvPr>
          <p:cNvCxnSpPr>
            <a:stCxn id="7" idx="1"/>
            <a:endCxn id="9" idx="0"/>
          </p:cNvCxnSpPr>
          <p:nvPr/>
        </p:nvCxnSpPr>
        <p:spPr>
          <a:xfrm rot="10800000" flipV="1">
            <a:off x="4075814" y="992175"/>
            <a:ext cx="1105787" cy="1078472"/>
          </a:xfrm>
          <a:prstGeom prst="bentConnector2">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Connector: Elbow 30">
            <a:extLst>
              <a:ext uri="{FF2B5EF4-FFF2-40B4-BE49-F238E27FC236}">
                <a16:creationId xmlns:a16="http://schemas.microsoft.com/office/drawing/2014/main" id="{501BB0D5-4301-401D-91CB-D3CDA8853AAB}"/>
              </a:ext>
            </a:extLst>
          </p:cNvPr>
          <p:cNvCxnSpPr>
            <a:stCxn id="7" idx="3"/>
            <a:endCxn id="8" idx="0"/>
          </p:cNvCxnSpPr>
          <p:nvPr/>
        </p:nvCxnSpPr>
        <p:spPr>
          <a:xfrm>
            <a:off x="7010400" y="992175"/>
            <a:ext cx="1105788" cy="1078473"/>
          </a:xfrm>
          <a:prstGeom prst="bentConnector2">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D234A1CD-0F83-4D25-995C-3CB1ED6688A8}"/>
              </a:ext>
            </a:extLst>
          </p:cNvPr>
          <p:cNvSpPr txBox="1"/>
          <p:nvPr/>
        </p:nvSpPr>
        <p:spPr>
          <a:xfrm>
            <a:off x="4267200" y="2884275"/>
            <a:ext cx="1828800" cy="707886"/>
          </a:xfrm>
          <a:prstGeom prst="rect">
            <a:avLst/>
          </a:prstGeom>
          <a:solidFill>
            <a:schemeClr val="bg1"/>
          </a:solidFill>
          <a:ln w="31750">
            <a:solidFill>
              <a:schemeClr val="tx1"/>
            </a:solidFill>
          </a:ln>
        </p:spPr>
        <p:txBody>
          <a:bodyPr wrap="square" rtlCol="0">
            <a:spAutoFit/>
          </a:bodyPr>
          <a:lstStyle/>
          <a:p>
            <a:pPr algn="ctr"/>
            <a:r>
              <a:rPr lang="en-US" sz="2000" b="1" dirty="0">
                <a:latin typeface="+mj-lt"/>
                <a:cs typeface="Arial" panose="020B0604020202020204" pitchFamily="34" charset="0"/>
              </a:rPr>
              <a:t>Testing</a:t>
            </a:r>
          </a:p>
          <a:p>
            <a:pPr algn="ctr"/>
            <a:r>
              <a:rPr lang="en-US" sz="2000" b="1" dirty="0">
                <a:latin typeface="+mj-lt"/>
                <a:cs typeface="Arial" panose="020B0604020202020204" pitchFamily="34" charset="0"/>
              </a:rPr>
              <a:t> Subset</a:t>
            </a:r>
          </a:p>
        </p:txBody>
      </p:sp>
      <p:sp>
        <p:nvSpPr>
          <p:cNvPr id="37" name="TextBox 36">
            <a:extLst>
              <a:ext uri="{FF2B5EF4-FFF2-40B4-BE49-F238E27FC236}">
                <a16:creationId xmlns:a16="http://schemas.microsoft.com/office/drawing/2014/main" id="{2743195B-78E3-45FB-9F9A-789732FDE5B6}"/>
              </a:ext>
            </a:extLst>
          </p:cNvPr>
          <p:cNvSpPr txBox="1"/>
          <p:nvPr/>
        </p:nvSpPr>
        <p:spPr>
          <a:xfrm>
            <a:off x="2044996" y="2897002"/>
            <a:ext cx="1828800" cy="707886"/>
          </a:xfrm>
          <a:prstGeom prst="rect">
            <a:avLst/>
          </a:prstGeom>
          <a:solidFill>
            <a:schemeClr val="bg1"/>
          </a:solidFill>
          <a:ln w="31750">
            <a:solidFill>
              <a:schemeClr val="tx1"/>
            </a:solidFill>
          </a:ln>
        </p:spPr>
        <p:txBody>
          <a:bodyPr wrap="square" rtlCol="0">
            <a:spAutoFit/>
          </a:bodyPr>
          <a:lstStyle/>
          <a:p>
            <a:pPr algn="ctr"/>
            <a:r>
              <a:rPr lang="en-US" sz="2000" b="1" dirty="0">
                <a:latin typeface="+mj-lt"/>
                <a:cs typeface="Arial" panose="020B0604020202020204" pitchFamily="34" charset="0"/>
              </a:rPr>
              <a:t>Training </a:t>
            </a:r>
          </a:p>
          <a:p>
            <a:pPr algn="ctr"/>
            <a:r>
              <a:rPr lang="en-US" sz="2000" b="1" dirty="0">
                <a:latin typeface="+mj-lt"/>
                <a:cs typeface="Arial" panose="020B0604020202020204" pitchFamily="34" charset="0"/>
              </a:rPr>
              <a:t>Subset</a:t>
            </a:r>
          </a:p>
        </p:txBody>
      </p:sp>
      <p:cxnSp>
        <p:nvCxnSpPr>
          <p:cNvPr id="38" name="Connector: Elbow 37">
            <a:extLst>
              <a:ext uri="{FF2B5EF4-FFF2-40B4-BE49-F238E27FC236}">
                <a16:creationId xmlns:a16="http://schemas.microsoft.com/office/drawing/2014/main" id="{07CF29C4-C80D-41A9-839F-990FC17ADE6A}"/>
              </a:ext>
            </a:extLst>
          </p:cNvPr>
          <p:cNvCxnSpPr>
            <a:cxnSpLocks/>
            <a:stCxn id="9" idx="1"/>
            <a:endCxn id="37" idx="0"/>
          </p:cNvCxnSpPr>
          <p:nvPr/>
        </p:nvCxnSpPr>
        <p:spPr>
          <a:xfrm rot="10800000" flipV="1">
            <a:off x="2959397" y="2270702"/>
            <a:ext cx="202017" cy="626300"/>
          </a:xfrm>
          <a:prstGeom prst="bentConnector2">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Connector: Elbow 38">
            <a:extLst>
              <a:ext uri="{FF2B5EF4-FFF2-40B4-BE49-F238E27FC236}">
                <a16:creationId xmlns:a16="http://schemas.microsoft.com/office/drawing/2014/main" id="{51BAE70F-8B23-4E95-809A-D19605CB16FE}"/>
              </a:ext>
            </a:extLst>
          </p:cNvPr>
          <p:cNvCxnSpPr>
            <a:cxnSpLocks/>
            <a:stCxn id="9" idx="3"/>
            <a:endCxn id="36" idx="0"/>
          </p:cNvCxnSpPr>
          <p:nvPr/>
        </p:nvCxnSpPr>
        <p:spPr>
          <a:xfrm>
            <a:off x="4990213" y="2270702"/>
            <a:ext cx="191387" cy="613573"/>
          </a:xfrm>
          <a:prstGeom prst="bentConnector2">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04567BFE-771F-47CF-8D2D-937BC4806414}"/>
              </a:ext>
            </a:extLst>
          </p:cNvPr>
          <p:cNvCxnSpPr>
            <a:cxnSpLocks/>
            <a:stCxn id="37" idx="2"/>
            <a:endCxn id="53" idx="0"/>
          </p:cNvCxnSpPr>
          <p:nvPr/>
        </p:nvCxnSpPr>
        <p:spPr>
          <a:xfrm>
            <a:off x="2959396" y="3604888"/>
            <a:ext cx="0" cy="450299"/>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45EFA5DF-A918-4982-A720-AB628E2BF462}"/>
              </a:ext>
            </a:extLst>
          </p:cNvPr>
          <p:cNvCxnSpPr>
            <a:cxnSpLocks/>
            <a:stCxn id="36" idx="2"/>
            <a:endCxn id="52" idx="0"/>
          </p:cNvCxnSpPr>
          <p:nvPr/>
        </p:nvCxnSpPr>
        <p:spPr>
          <a:xfrm>
            <a:off x="5181600" y="3592161"/>
            <a:ext cx="0" cy="450299"/>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TextBox 51">
            <a:extLst>
              <a:ext uri="{FF2B5EF4-FFF2-40B4-BE49-F238E27FC236}">
                <a16:creationId xmlns:a16="http://schemas.microsoft.com/office/drawing/2014/main" id="{1F9B9423-2DE9-4807-BB6B-D12F94350F05}"/>
              </a:ext>
            </a:extLst>
          </p:cNvPr>
          <p:cNvSpPr txBox="1"/>
          <p:nvPr/>
        </p:nvSpPr>
        <p:spPr>
          <a:xfrm>
            <a:off x="4267200" y="4042460"/>
            <a:ext cx="1828800" cy="400110"/>
          </a:xfrm>
          <a:prstGeom prst="rect">
            <a:avLst/>
          </a:prstGeom>
          <a:solidFill>
            <a:schemeClr val="bg1"/>
          </a:solidFill>
          <a:ln w="31750">
            <a:solidFill>
              <a:schemeClr val="tx1"/>
            </a:solidFill>
          </a:ln>
        </p:spPr>
        <p:txBody>
          <a:bodyPr wrap="square" rtlCol="0">
            <a:spAutoFit/>
          </a:bodyPr>
          <a:lstStyle/>
          <a:p>
            <a:pPr algn="ctr"/>
            <a:r>
              <a:rPr lang="en-US" sz="2000" b="1" dirty="0">
                <a:latin typeface="+mj-lt"/>
                <a:cs typeface="Arial" panose="020B0604020202020204" pitchFamily="34" charset="0"/>
              </a:rPr>
              <a:t>Test model</a:t>
            </a:r>
          </a:p>
        </p:txBody>
      </p:sp>
      <p:sp>
        <p:nvSpPr>
          <p:cNvPr id="53" name="TextBox 52">
            <a:extLst>
              <a:ext uri="{FF2B5EF4-FFF2-40B4-BE49-F238E27FC236}">
                <a16:creationId xmlns:a16="http://schemas.microsoft.com/office/drawing/2014/main" id="{1F9B8D8C-500F-46B9-85A3-1BE4961A978B}"/>
              </a:ext>
            </a:extLst>
          </p:cNvPr>
          <p:cNvSpPr txBox="1"/>
          <p:nvPr/>
        </p:nvSpPr>
        <p:spPr>
          <a:xfrm>
            <a:off x="2044996" y="4055187"/>
            <a:ext cx="1828800" cy="400110"/>
          </a:xfrm>
          <a:prstGeom prst="rect">
            <a:avLst/>
          </a:prstGeom>
          <a:solidFill>
            <a:schemeClr val="bg1"/>
          </a:solidFill>
          <a:ln w="31750">
            <a:solidFill>
              <a:schemeClr val="tx1"/>
            </a:solidFill>
          </a:ln>
        </p:spPr>
        <p:txBody>
          <a:bodyPr wrap="square" rtlCol="0">
            <a:spAutoFit/>
          </a:bodyPr>
          <a:lstStyle/>
          <a:p>
            <a:pPr algn="ctr"/>
            <a:r>
              <a:rPr lang="en-US" sz="2000" b="1" dirty="0">
                <a:latin typeface="+mj-lt"/>
                <a:cs typeface="Arial" panose="020B0604020202020204" pitchFamily="34" charset="0"/>
              </a:rPr>
              <a:t>Build model</a:t>
            </a:r>
          </a:p>
        </p:txBody>
      </p:sp>
      <p:cxnSp>
        <p:nvCxnSpPr>
          <p:cNvPr id="63" name="Straight Connector 62">
            <a:extLst>
              <a:ext uri="{FF2B5EF4-FFF2-40B4-BE49-F238E27FC236}">
                <a16:creationId xmlns:a16="http://schemas.microsoft.com/office/drawing/2014/main" id="{3CCD30B3-2973-40BE-8C45-02F72F8FCF7C}"/>
              </a:ext>
            </a:extLst>
          </p:cNvPr>
          <p:cNvCxnSpPr>
            <a:cxnSpLocks/>
            <a:stCxn id="57" idx="2"/>
            <a:endCxn id="64" idx="0"/>
          </p:cNvCxnSpPr>
          <p:nvPr/>
        </p:nvCxnSpPr>
        <p:spPr>
          <a:xfrm flipH="1">
            <a:off x="4061637" y="4795278"/>
            <a:ext cx="1" cy="363735"/>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DD19CAEF-677C-42E6-B56C-7FCF80C0EF72}"/>
              </a:ext>
            </a:extLst>
          </p:cNvPr>
          <p:cNvSpPr txBox="1"/>
          <p:nvPr/>
        </p:nvSpPr>
        <p:spPr>
          <a:xfrm>
            <a:off x="3147237" y="5159013"/>
            <a:ext cx="1828800" cy="400110"/>
          </a:xfrm>
          <a:prstGeom prst="rect">
            <a:avLst/>
          </a:prstGeom>
          <a:solidFill>
            <a:schemeClr val="bg1"/>
          </a:solidFill>
          <a:ln w="31750">
            <a:solidFill>
              <a:schemeClr val="tx1"/>
            </a:solidFill>
          </a:ln>
        </p:spPr>
        <p:txBody>
          <a:bodyPr wrap="square" rtlCol="0">
            <a:spAutoFit/>
          </a:bodyPr>
          <a:lstStyle/>
          <a:p>
            <a:pPr algn="ctr"/>
            <a:r>
              <a:rPr lang="en-US" sz="2000" b="1" dirty="0">
                <a:latin typeface="+mj-lt"/>
                <a:cs typeface="Arial" panose="020B0604020202020204" pitchFamily="34" charset="0"/>
              </a:rPr>
              <a:t>Final Model</a:t>
            </a:r>
          </a:p>
        </p:txBody>
      </p:sp>
      <p:cxnSp>
        <p:nvCxnSpPr>
          <p:cNvPr id="68" name="Straight Connector 67">
            <a:extLst>
              <a:ext uri="{FF2B5EF4-FFF2-40B4-BE49-F238E27FC236}">
                <a16:creationId xmlns:a16="http://schemas.microsoft.com/office/drawing/2014/main" id="{1FCC50F2-C8B8-460A-A289-E8709CE9EF1A}"/>
              </a:ext>
            </a:extLst>
          </p:cNvPr>
          <p:cNvCxnSpPr>
            <a:stCxn id="64" idx="3"/>
          </p:cNvCxnSpPr>
          <p:nvPr/>
        </p:nvCxnSpPr>
        <p:spPr>
          <a:xfrm flipV="1">
            <a:off x="4976037" y="5343679"/>
            <a:ext cx="4189228" cy="15389"/>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69" name="TextBox 68">
            <a:extLst>
              <a:ext uri="{FF2B5EF4-FFF2-40B4-BE49-F238E27FC236}">
                <a16:creationId xmlns:a16="http://schemas.microsoft.com/office/drawing/2014/main" id="{7BEA35AD-C0F4-4FC8-8F46-EA74890DDA97}"/>
              </a:ext>
            </a:extLst>
          </p:cNvPr>
          <p:cNvSpPr txBox="1"/>
          <p:nvPr/>
        </p:nvSpPr>
        <p:spPr>
          <a:xfrm>
            <a:off x="9165265" y="5021904"/>
            <a:ext cx="1828800" cy="707886"/>
          </a:xfrm>
          <a:prstGeom prst="rect">
            <a:avLst/>
          </a:prstGeom>
          <a:solidFill>
            <a:schemeClr val="bg1"/>
          </a:solidFill>
          <a:ln w="31750">
            <a:solidFill>
              <a:schemeClr val="tx1"/>
            </a:solidFill>
          </a:ln>
        </p:spPr>
        <p:txBody>
          <a:bodyPr wrap="square" rtlCol="0">
            <a:spAutoFit/>
          </a:bodyPr>
          <a:lstStyle/>
          <a:p>
            <a:pPr algn="ctr"/>
            <a:r>
              <a:rPr lang="en-US" sz="2000" b="1" dirty="0">
                <a:latin typeface="+mj-lt"/>
                <a:cs typeface="Arial" panose="020B0604020202020204" pitchFamily="34" charset="0"/>
              </a:rPr>
              <a:t>Prediction Accuracy</a:t>
            </a:r>
          </a:p>
        </p:txBody>
      </p:sp>
      <p:cxnSp>
        <p:nvCxnSpPr>
          <p:cNvPr id="71" name="Straight Connector 70">
            <a:extLst>
              <a:ext uri="{FF2B5EF4-FFF2-40B4-BE49-F238E27FC236}">
                <a16:creationId xmlns:a16="http://schemas.microsoft.com/office/drawing/2014/main" id="{ABA83388-E785-456F-A587-F47AD0056103}"/>
              </a:ext>
            </a:extLst>
          </p:cNvPr>
          <p:cNvCxnSpPr>
            <a:stCxn id="8" idx="2"/>
          </p:cNvCxnSpPr>
          <p:nvPr/>
        </p:nvCxnSpPr>
        <p:spPr>
          <a:xfrm>
            <a:off x="8116188" y="2470758"/>
            <a:ext cx="0" cy="2872921"/>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id="{02968182-FC12-4ADA-9C76-B749E042A0DA}"/>
              </a:ext>
            </a:extLst>
          </p:cNvPr>
          <p:cNvSpPr txBox="1"/>
          <p:nvPr/>
        </p:nvSpPr>
        <p:spPr>
          <a:xfrm>
            <a:off x="482010" y="1874190"/>
            <a:ext cx="1261730" cy="2921088"/>
          </a:xfrm>
          <a:prstGeom prst="rect">
            <a:avLst/>
          </a:prstGeom>
          <a:noFill/>
          <a:ln w="31750">
            <a:solidFill>
              <a:schemeClr val="tx1"/>
            </a:solidFill>
          </a:ln>
        </p:spPr>
        <p:txBody>
          <a:bodyPr wrap="square" rtlCol="0" anchor="ctr" anchorCtr="1">
            <a:noAutofit/>
          </a:bodyPr>
          <a:lstStyle/>
          <a:p>
            <a:pPr algn="ctr"/>
            <a:r>
              <a:rPr lang="en-US" sz="2800" b="1" dirty="0">
                <a:latin typeface="+mj-lt"/>
                <a:cs typeface="Arial" panose="020B0604020202020204" pitchFamily="34" charset="0"/>
              </a:rPr>
              <a:t>10x</a:t>
            </a:r>
          </a:p>
          <a:p>
            <a:pPr algn="ctr"/>
            <a:r>
              <a:rPr lang="en-US" sz="2800" b="1" dirty="0">
                <a:latin typeface="+mj-lt"/>
                <a:cs typeface="Arial" panose="020B0604020202020204" pitchFamily="34" charset="0"/>
              </a:rPr>
              <a:t>5-fold</a:t>
            </a:r>
          </a:p>
          <a:p>
            <a:pPr algn="ctr"/>
            <a:r>
              <a:rPr lang="en-US" sz="2800" b="1" dirty="0">
                <a:latin typeface="+mj-lt"/>
                <a:cs typeface="Arial" panose="020B0604020202020204" pitchFamily="34" charset="0"/>
              </a:rPr>
              <a:t>CV</a:t>
            </a:r>
          </a:p>
        </p:txBody>
      </p:sp>
      <p:sp>
        <p:nvSpPr>
          <p:cNvPr id="74" name="TextBox 73">
            <a:extLst>
              <a:ext uri="{FF2B5EF4-FFF2-40B4-BE49-F238E27FC236}">
                <a16:creationId xmlns:a16="http://schemas.microsoft.com/office/drawing/2014/main" id="{BD092185-F528-40C0-9319-45D4A5485C3F}"/>
              </a:ext>
            </a:extLst>
          </p:cNvPr>
          <p:cNvSpPr txBox="1"/>
          <p:nvPr/>
        </p:nvSpPr>
        <p:spPr>
          <a:xfrm>
            <a:off x="3391786" y="1190839"/>
            <a:ext cx="669851" cy="400110"/>
          </a:xfrm>
          <a:prstGeom prst="rect">
            <a:avLst/>
          </a:prstGeom>
          <a:noFill/>
        </p:spPr>
        <p:txBody>
          <a:bodyPr wrap="square" rtlCol="0">
            <a:spAutoFit/>
          </a:bodyPr>
          <a:lstStyle/>
          <a:p>
            <a:pPr algn="ctr"/>
            <a:r>
              <a:rPr lang="en-US" sz="2000" b="1" dirty="0">
                <a:latin typeface="+mj-lt"/>
                <a:cs typeface="Arial" panose="020B0604020202020204" pitchFamily="34" charset="0"/>
              </a:rPr>
              <a:t>80%</a:t>
            </a:r>
          </a:p>
        </p:txBody>
      </p:sp>
      <p:sp>
        <p:nvSpPr>
          <p:cNvPr id="75" name="TextBox 74">
            <a:extLst>
              <a:ext uri="{FF2B5EF4-FFF2-40B4-BE49-F238E27FC236}">
                <a16:creationId xmlns:a16="http://schemas.microsoft.com/office/drawing/2014/main" id="{86AE97BE-28E8-47D3-BBD3-BA87D28EE105}"/>
              </a:ext>
            </a:extLst>
          </p:cNvPr>
          <p:cNvSpPr txBox="1"/>
          <p:nvPr/>
        </p:nvSpPr>
        <p:spPr>
          <a:xfrm>
            <a:off x="2342704" y="2396516"/>
            <a:ext cx="669851" cy="400110"/>
          </a:xfrm>
          <a:prstGeom prst="rect">
            <a:avLst/>
          </a:prstGeom>
          <a:noFill/>
        </p:spPr>
        <p:txBody>
          <a:bodyPr wrap="square" rtlCol="0">
            <a:spAutoFit/>
          </a:bodyPr>
          <a:lstStyle/>
          <a:p>
            <a:pPr algn="ctr"/>
            <a:r>
              <a:rPr lang="en-US" sz="2000" b="1" dirty="0">
                <a:latin typeface="+mj-lt"/>
                <a:cs typeface="Arial" panose="020B0604020202020204" pitchFamily="34" charset="0"/>
              </a:rPr>
              <a:t>80%</a:t>
            </a:r>
          </a:p>
        </p:txBody>
      </p:sp>
      <p:sp>
        <p:nvSpPr>
          <p:cNvPr id="76" name="TextBox 75">
            <a:extLst>
              <a:ext uri="{FF2B5EF4-FFF2-40B4-BE49-F238E27FC236}">
                <a16:creationId xmlns:a16="http://schemas.microsoft.com/office/drawing/2014/main" id="{5F7A0E37-0D20-4C01-888C-297A5AB79063}"/>
              </a:ext>
            </a:extLst>
          </p:cNvPr>
          <p:cNvSpPr txBox="1"/>
          <p:nvPr/>
        </p:nvSpPr>
        <p:spPr>
          <a:xfrm>
            <a:off x="5128439" y="2399998"/>
            <a:ext cx="669851" cy="400110"/>
          </a:xfrm>
          <a:prstGeom prst="rect">
            <a:avLst/>
          </a:prstGeom>
          <a:noFill/>
        </p:spPr>
        <p:txBody>
          <a:bodyPr wrap="square" rtlCol="0">
            <a:spAutoFit/>
          </a:bodyPr>
          <a:lstStyle/>
          <a:p>
            <a:pPr algn="ctr"/>
            <a:r>
              <a:rPr lang="en-US" sz="2000" b="1" dirty="0">
                <a:latin typeface="+mj-lt"/>
                <a:cs typeface="Arial" panose="020B0604020202020204" pitchFamily="34" charset="0"/>
              </a:rPr>
              <a:t>20%</a:t>
            </a:r>
          </a:p>
        </p:txBody>
      </p:sp>
      <p:sp>
        <p:nvSpPr>
          <p:cNvPr id="77" name="TextBox 76">
            <a:extLst>
              <a:ext uri="{FF2B5EF4-FFF2-40B4-BE49-F238E27FC236}">
                <a16:creationId xmlns:a16="http://schemas.microsoft.com/office/drawing/2014/main" id="{FBBAAA02-839C-46D5-8ED4-F193FAD90CBD}"/>
              </a:ext>
            </a:extLst>
          </p:cNvPr>
          <p:cNvSpPr txBox="1"/>
          <p:nvPr/>
        </p:nvSpPr>
        <p:spPr>
          <a:xfrm>
            <a:off x="8077202" y="1190839"/>
            <a:ext cx="669851" cy="400110"/>
          </a:xfrm>
          <a:prstGeom prst="rect">
            <a:avLst/>
          </a:prstGeom>
          <a:noFill/>
        </p:spPr>
        <p:txBody>
          <a:bodyPr wrap="square" rtlCol="0">
            <a:spAutoFit/>
          </a:bodyPr>
          <a:lstStyle/>
          <a:p>
            <a:pPr algn="ctr"/>
            <a:r>
              <a:rPr lang="en-US" sz="2000" b="1" dirty="0">
                <a:latin typeface="+mj-lt"/>
                <a:cs typeface="Arial" panose="020B0604020202020204" pitchFamily="34" charset="0"/>
              </a:rPr>
              <a:t>20%</a:t>
            </a:r>
          </a:p>
        </p:txBody>
      </p:sp>
      <p:sp>
        <p:nvSpPr>
          <p:cNvPr id="3" name="TextBox 2">
            <a:extLst>
              <a:ext uri="{FF2B5EF4-FFF2-40B4-BE49-F238E27FC236}">
                <a16:creationId xmlns:a16="http://schemas.microsoft.com/office/drawing/2014/main" id="{21A85ADA-76A8-4FB0-A350-FABD3BF7242B}"/>
              </a:ext>
            </a:extLst>
          </p:cNvPr>
          <p:cNvSpPr txBox="1"/>
          <p:nvPr/>
        </p:nvSpPr>
        <p:spPr>
          <a:xfrm>
            <a:off x="287079" y="5879805"/>
            <a:ext cx="11174819" cy="400110"/>
          </a:xfrm>
          <a:prstGeom prst="rect">
            <a:avLst/>
          </a:prstGeom>
          <a:noFill/>
        </p:spPr>
        <p:txBody>
          <a:bodyPr wrap="square" rtlCol="0">
            <a:spAutoFit/>
          </a:bodyPr>
          <a:lstStyle/>
          <a:p>
            <a:pPr algn="ctr"/>
            <a:r>
              <a:rPr lang="en-US" sz="2000" b="1" dirty="0">
                <a:latin typeface="+mj-lt"/>
                <a:cs typeface="Arial" panose="020B0604020202020204" pitchFamily="34" charset="0"/>
              </a:rPr>
              <a:t>All analyses performed in R – predictive models built using the “caret” package</a:t>
            </a:r>
          </a:p>
        </p:txBody>
      </p:sp>
    </p:spTree>
    <p:extLst>
      <p:ext uri="{BB962C8B-B14F-4D97-AF65-F5344CB8AC3E}">
        <p14:creationId xmlns:p14="http://schemas.microsoft.com/office/powerpoint/2010/main" val="3692905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4"/>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71"/>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6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9"/>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animBg="1"/>
      <p:bldP spid="36" grpId="0" animBg="1"/>
      <p:bldP spid="37" grpId="0" animBg="1"/>
      <p:bldP spid="52" grpId="0" animBg="1"/>
      <p:bldP spid="53" grpId="0" animBg="1"/>
      <p:bldP spid="64" grpId="0" animBg="1"/>
      <p:bldP spid="69" grpId="0" animBg="1"/>
      <p:bldP spid="73" grpId="0" animBg="1"/>
      <p:bldP spid="75" grpId="0"/>
      <p:bldP spid="76" grpId="0"/>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26181-6B20-4B20-B227-EEDD9A3F77AD}"/>
              </a:ext>
            </a:extLst>
          </p:cNvPr>
          <p:cNvSpPr>
            <a:spLocks noGrp="1"/>
          </p:cNvSpPr>
          <p:nvPr>
            <p:ph type="title"/>
          </p:nvPr>
        </p:nvSpPr>
        <p:spPr/>
        <p:txBody>
          <a:bodyPr/>
          <a:lstStyle/>
          <a:p>
            <a:r>
              <a:rPr lang="en-US" dirty="0"/>
              <a:t>Most runners were satisfied with the shoes, but not enough to buy</a:t>
            </a:r>
          </a:p>
        </p:txBody>
      </p:sp>
      <p:graphicFrame>
        <p:nvGraphicFramePr>
          <p:cNvPr id="6" name="Chart 5">
            <a:extLst>
              <a:ext uri="{FF2B5EF4-FFF2-40B4-BE49-F238E27FC236}">
                <a16:creationId xmlns:a16="http://schemas.microsoft.com/office/drawing/2014/main" id="{52B534CF-12D4-4C98-93B4-6233E12C85E7}"/>
              </a:ext>
            </a:extLst>
          </p:cNvPr>
          <p:cNvGraphicFramePr>
            <a:graphicFrameLocks/>
          </p:cNvGraphicFramePr>
          <p:nvPr>
            <p:extLst>
              <p:ext uri="{D42A27DB-BD31-4B8C-83A1-F6EECF244321}">
                <p14:modId xmlns:p14="http://schemas.microsoft.com/office/powerpoint/2010/main" val="1774585972"/>
              </p:ext>
            </p:extLst>
          </p:nvPr>
        </p:nvGraphicFramePr>
        <p:xfrm>
          <a:off x="122274" y="855919"/>
          <a:ext cx="2743200" cy="54864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a:extLst>
              <a:ext uri="{FF2B5EF4-FFF2-40B4-BE49-F238E27FC236}">
                <a16:creationId xmlns:a16="http://schemas.microsoft.com/office/drawing/2014/main" id="{B6E4C019-251E-4B9B-A07A-5D1A86C01440}"/>
              </a:ext>
            </a:extLst>
          </p:cNvPr>
          <p:cNvGraphicFramePr>
            <a:graphicFrameLocks/>
          </p:cNvGraphicFramePr>
          <p:nvPr>
            <p:extLst>
              <p:ext uri="{D42A27DB-BD31-4B8C-83A1-F6EECF244321}">
                <p14:modId xmlns:p14="http://schemas.microsoft.com/office/powerpoint/2010/main" val="2035353587"/>
              </p:ext>
            </p:extLst>
          </p:nvPr>
        </p:nvGraphicFramePr>
        <p:xfrm>
          <a:off x="4724400" y="855921"/>
          <a:ext cx="2743200" cy="54864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hart 7">
            <a:extLst>
              <a:ext uri="{FF2B5EF4-FFF2-40B4-BE49-F238E27FC236}">
                <a16:creationId xmlns:a16="http://schemas.microsoft.com/office/drawing/2014/main" id="{56C6F808-B792-44BA-BE91-E5D796208D6A}"/>
              </a:ext>
            </a:extLst>
          </p:cNvPr>
          <p:cNvGraphicFramePr>
            <a:graphicFrameLocks/>
          </p:cNvGraphicFramePr>
          <p:nvPr>
            <p:extLst>
              <p:ext uri="{D42A27DB-BD31-4B8C-83A1-F6EECF244321}">
                <p14:modId xmlns:p14="http://schemas.microsoft.com/office/powerpoint/2010/main" val="1227965314"/>
              </p:ext>
            </p:extLst>
          </p:nvPr>
        </p:nvGraphicFramePr>
        <p:xfrm>
          <a:off x="9326524" y="855919"/>
          <a:ext cx="2743200" cy="5486400"/>
        </p:xfrm>
        <a:graphic>
          <a:graphicData uri="http://schemas.openxmlformats.org/drawingml/2006/chart">
            <c:chart xmlns:c="http://schemas.openxmlformats.org/drawingml/2006/chart" xmlns:r="http://schemas.openxmlformats.org/officeDocument/2006/relationships" r:id="rId5"/>
          </a:graphicData>
        </a:graphic>
      </p:graphicFrame>
      <p:sp>
        <p:nvSpPr>
          <p:cNvPr id="3" name="TextBox 2">
            <a:extLst>
              <a:ext uri="{FF2B5EF4-FFF2-40B4-BE49-F238E27FC236}">
                <a16:creationId xmlns:a16="http://schemas.microsoft.com/office/drawing/2014/main" id="{918EA4DE-DF1F-4DFC-ADEC-FDCBF302039D}"/>
              </a:ext>
            </a:extLst>
          </p:cNvPr>
          <p:cNvSpPr txBox="1"/>
          <p:nvPr/>
        </p:nvSpPr>
        <p:spPr>
          <a:xfrm>
            <a:off x="0" y="625088"/>
            <a:ext cx="2987749" cy="461665"/>
          </a:xfrm>
          <a:prstGeom prst="rect">
            <a:avLst/>
          </a:prstGeom>
          <a:noFill/>
        </p:spPr>
        <p:txBody>
          <a:bodyPr wrap="square" rtlCol="0">
            <a:spAutoFit/>
          </a:bodyPr>
          <a:lstStyle/>
          <a:p>
            <a:pPr algn="ctr"/>
            <a:r>
              <a:rPr lang="en-US" sz="2400" b="1" dirty="0">
                <a:latin typeface="+mj-lt"/>
                <a:cs typeface="Arial" panose="020B0604020202020204" pitchFamily="34" charset="0"/>
              </a:rPr>
              <a:t>Degree of Satisfaction</a:t>
            </a:r>
          </a:p>
        </p:txBody>
      </p:sp>
      <p:sp>
        <p:nvSpPr>
          <p:cNvPr id="10" name="TextBox 9">
            <a:extLst>
              <a:ext uri="{FF2B5EF4-FFF2-40B4-BE49-F238E27FC236}">
                <a16:creationId xmlns:a16="http://schemas.microsoft.com/office/drawing/2014/main" id="{B2E17457-99D8-4488-A2A9-78CD377652A9}"/>
              </a:ext>
            </a:extLst>
          </p:cNvPr>
          <p:cNvSpPr txBox="1"/>
          <p:nvPr/>
        </p:nvSpPr>
        <p:spPr>
          <a:xfrm>
            <a:off x="4602125" y="625088"/>
            <a:ext cx="2987749" cy="461665"/>
          </a:xfrm>
          <a:prstGeom prst="rect">
            <a:avLst/>
          </a:prstGeom>
          <a:noFill/>
        </p:spPr>
        <p:txBody>
          <a:bodyPr wrap="square" rtlCol="0">
            <a:spAutoFit/>
          </a:bodyPr>
          <a:lstStyle/>
          <a:p>
            <a:pPr algn="ctr"/>
            <a:r>
              <a:rPr lang="en-US" sz="2400" b="1" dirty="0">
                <a:latin typeface="+mj-lt"/>
                <a:cs typeface="Arial" panose="020B0604020202020204" pitchFamily="34" charset="0"/>
              </a:rPr>
              <a:t>Overall Satisfaction</a:t>
            </a:r>
          </a:p>
        </p:txBody>
      </p:sp>
      <p:sp>
        <p:nvSpPr>
          <p:cNvPr id="11" name="TextBox 10">
            <a:extLst>
              <a:ext uri="{FF2B5EF4-FFF2-40B4-BE49-F238E27FC236}">
                <a16:creationId xmlns:a16="http://schemas.microsoft.com/office/drawing/2014/main" id="{FA894500-091B-4414-8028-A7C99F60EA0E}"/>
              </a:ext>
            </a:extLst>
          </p:cNvPr>
          <p:cNvSpPr txBox="1"/>
          <p:nvPr/>
        </p:nvSpPr>
        <p:spPr>
          <a:xfrm>
            <a:off x="9204250" y="625087"/>
            <a:ext cx="2987749" cy="461665"/>
          </a:xfrm>
          <a:prstGeom prst="rect">
            <a:avLst/>
          </a:prstGeom>
          <a:noFill/>
        </p:spPr>
        <p:txBody>
          <a:bodyPr wrap="square" rtlCol="0">
            <a:spAutoFit/>
          </a:bodyPr>
          <a:lstStyle/>
          <a:p>
            <a:pPr algn="ctr"/>
            <a:r>
              <a:rPr lang="en-US" sz="2400" b="1" dirty="0">
                <a:latin typeface="+mj-lt"/>
                <a:cs typeface="Arial" panose="020B0604020202020204" pitchFamily="34" charset="0"/>
              </a:rPr>
              <a:t>Willingness-to-buy</a:t>
            </a:r>
          </a:p>
        </p:txBody>
      </p:sp>
    </p:spTree>
    <p:extLst>
      <p:ext uri="{BB962C8B-B14F-4D97-AF65-F5344CB8AC3E}">
        <p14:creationId xmlns:p14="http://schemas.microsoft.com/office/powerpoint/2010/main" val="23283569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85CDC-75DE-4FFE-B35D-3812FFF080AC}"/>
              </a:ext>
            </a:extLst>
          </p:cNvPr>
          <p:cNvSpPr>
            <a:spLocks noGrp="1"/>
          </p:cNvSpPr>
          <p:nvPr>
            <p:ph type="title"/>
          </p:nvPr>
        </p:nvSpPr>
        <p:spPr/>
        <p:txBody>
          <a:bodyPr/>
          <a:lstStyle/>
          <a:p>
            <a:r>
              <a:rPr lang="en-US" dirty="0"/>
              <a:t>Degree of satisfaction cannot be predicted from footwear properties</a:t>
            </a:r>
          </a:p>
        </p:txBody>
      </p:sp>
      <p:graphicFrame>
        <p:nvGraphicFramePr>
          <p:cNvPr id="3" name="Chart 2">
            <a:extLst>
              <a:ext uri="{FF2B5EF4-FFF2-40B4-BE49-F238E27FC236}">
                <a16:creationId xmlns:a16="http://schemas.microsoft.com/office/drawing/2014/main" id="{3DC0EF0C-DC77-4CC7-9A6F-8BE3327D1978}"/>
              </a:ext>
            </a:extLst>
          </p:cNvPr>
          <p:cNvGraphicFramePr>
            <a:graphicFrameLocks/>
          </p:cNvGraphicFramePr>
          <p:nvPr>
            <p:extLst>
              <p:ext uri="{D42A27DB-BD31-4B8C-83A1-F6EECF244321}">
                <p14:modId xmlns:p14="http://schemas.microsoft.com/office/powerpoint/2010/main" val="786796267"/>
              </p:ext>
            </p:extLst>
          </p:nvPr>
        </p:nvGraphicFramePr>
        <p:xfrm>
          <a:off x="1754371" y="1100468"/>
          <a:ext cx="9144000" cy="5170013"/>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a:extLst>
              <a:ext uri="{FF2B5EF4-FFF2-40B4-BE49-F238E27FC236}">
                <a16:creationId xmlns:a16="http://schemas.microsoft.com/office/drawing/2014/main" id="{503511D2-E767-4297-AE60-253BF14D9DB4}"/>
              </a:ext>
            </a:extLst>
          </p:cNvPr>
          <p:cNvSpPr txBox="1"/>
          <p:nvPr/>
        </p:nvSpPr>
        <p:spPr>
          <a:xfrm>
            <a:off x="4189227" y="619652"/>
            <a:ext cx="4274288" cy="461665"/>
          </a:xfrm>
          <a:prstGeom prst="rect">
            <a:avLst/>
          </a:prstGeom>
          <a:noFill/>
        </p:spPr>
        <p:txBody>
          <a:bodyPr wrap="square" rtlCol="0">
            <a:spAutoFit/>
          </a:bodyPr>
          <a:lstStyle/>
          <a:p>
            <a:pPr algn="ctr"/>
            <a:r>
              <a:rPr lang="en-US" sz="2400" b="1" dirty="0">
                <a:cs typeface="Arial" panose="020B0604020202020204" pitchFamily="34" charset="0"/>
              </a:rPr>
              <a:t>Model 1: 7-point Likert scale</a:t>
            </a:r>
          </a:p>
        </p:txBody>
      </p:sp>
      <p:cxnSp>
        <p:nvCxnSpPr>
          <p:cNvPr id="5" name="Straight Arrow Connector 4">
            <a:extLst>
              <a:ext uri="{FF2B5EF4-FFF2-40B4-BE49-F238E27FC236}">
                <a16:creationId xmlns:a16="http://schemas.microsoft.com/office/drawing/2014/main" id="{7A2AB08F-F09F-4065-86BB-02845ACD042B}"/>
              </a:ext>
            </a:extLst>
          </p:cNvPr>
          <p:cNvCxnSpPr/>
          <p:nvPr/>
        </p:nvCxnSpPr>
        <p:spPr>
          <a:xfrm>
            <a:off x="8142515" y="1371600"/>
            <a:ext cx="787313"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6" name="TextBox 5">
            <a:extLst>
              <a:ext uri="{FF2B5EF4-FFF2-40B4-BE49-F238E27FC236}">
                <a16:creationId xmlns:a16="http://schemas.microsoft.com/office/drawing/2014/main" id="{D8E6F73C-8E95-4444-9536-1D8DE4490432}"/>
              </a:ext>
            </a:extLst>
          </p:cNvPr>
          <p:cNvSpPr txBox="1"/>
          <p:nvPr/>
        </p:nvSpPr>
        <p:spPr>
          <a:xfrm>
            <a:off x="8929828" y="1186934"/>
            <a:ext cx="2674344" cy="369332"/>
          </a:xfrm>
          <a:prstGeom prst="rect">
            <a:avLst/>
          </a:prstGeom>
          <a:noFill/>
        </p:spPr>
        <p:txBody>
          <a:bodyPr wrap="square" rtlCol="0">
            <a:spAutoFit/>
          </a:bodyPr>
          <a:lstStyle/>
          <a:p>
            <a:r>
              <a:rPr lang="en-US" b="1" dirty="0">
                <a:cs typeface="Arial" panose="020B0604020202020204" pitchFamily="34" charset="0"/>
              </a:rPr>
              <a:t>% majority response</a:t>
            </a:r>
          </a:p>
        </p:txBody>
      </p:sp>
    </p:spTree>
    <p:extLst>
      <p:ext uri="{BB962C8B-B14F-4D97-AF65-F5344CB8AC3E}">
        <p14:creationId xmlns:p14="http://schemas.microsoft.com/office/powerpoint/2010/main" val="36044062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85CDC-75DE-4FFE-B35D-3812FFF080AC}"/>
              </a:ext>
            </a:extLst>
          </p:cNvPr>
          <p:cNvSpPr>
            <a:spLocks noGrp="1"/>
          </p:cNvSpPr>
          <p:nvPr>
            <p:ph type="title"/>
          </p:nvPr>
        </p:nvSpPr>
        <p:spPr/>
        <p:txBody>
          <a:bodyPr/>
          <a:lstStyle/>
          <a:p>
            <a:r>
              <a:rPr lang="en-US"/>
              <a:t>Overall satisfaction </a:t>
            </a:r>
            <a:r>
              <a:rPr lang="en-US" dirty="0"/>
              <a:t>cannot be predicted from footwear properties</a:t>
            </a:r>
          </a:p>
        </p:txBody>
      </p:sp>
      <p:sp>
        <p:nvSpPr>
          <p:cNvPr id="4" name="TextBox 3">
            <a:extLst>
              <a:ext uri="{FF2B5EF4-FFF2-40B4-BE49-F238E27FC236}">
                <a16:creationId xmlns:a16="http://schemas.microsoft.com/office/drawing/2014/main" id="{503511D2-E767-4297-AE60-253BF14D9DB4}"/>
              </a:ext>
            </a:extLst>
          </p:cNvPr>
          <p:cNvSpPr txBox="1"/>
          <p:nvPr/>
        </p:nvSpPr>
        <p:spPr>
          <a:xfrm>
            <a:off x="3976576" y="616689"/>
            <a:ext cx="4699589" cy="461665"/>
          </a:xfrm>
          <a:prstGeom prst="rect">
            <a:avLst/>
          </a:prstGeom>
          <a:noFill/>
        </p:spPr>
        <p:txBody>
          <a:bodyPr wrap="square" rtlCol="0">
            <a:spAutoFit/>
          </a:bodyPr>
          <a:lstStyle/>
          <a:p>
            <a:pPr algn="ctr"/>
            <a:r>
              <a:rPr lang="en-US" sz="2400" b="1" dirty="0">
                <a:cs typeface="Arial" panose="020B0604020202020204" pitchFamily="34" charset="0"/>
              </a:rPr>
              <a:t>Model 2: 3-point transformed scale</a:t>
            </a:r>
          </a:p>
        </p:txBody>
      </p:sp>
      <p:graphicFrame>
        <p:nvGraphicFramePr>
          <p:cNvPr id="6" name="Chart 5">
            <a:extLst>
              <a:ext uri="{FF2B5EF4-FFF2-40B4-BE49-F238E27FC236}">
                <a16:creationId xmlns:a16="http://schemas.microsoft.com/office/drawing/2014/main" id="{A22940B6-170D-4B14-9E79-EC507F4FA4AB}"/>
              </a:ext>
            </a:extLst>
          </p:cNvPr>
          <p:cNvGraphicFramePr>
            <a:graphicFrameLocks/>
          </p:cNvGraphicFramePr>
          <p:nvPr>
            <p:extLst>
              <p:ext uri="{D42A27DB-BD31-4B8C-83A1-F6EECF244321}">
                <p14:modId xmlns:p14="http://schemas.microsoft.com/office/powerpoint/2010/main" val="499566276"/>
              </p:ext>
            </p:extLst>
          </p:nvPr>
        </p:nvGraphicFramePr>
        <p:xfrm>
          <a:off x="1754370" y="1074951"/>
          <a:ext cx="9144000" cy="5166360"/>
        </p:xfrm>
        <a:graphic>
          <a:graphicData uri="http://schemas.openxmlformats.org/drawingml/2006/chart">
            <c:chart xmlns:c="http://schemas.openxmlformats.org/drawingml/2006/chart" xmlns:r="http://schemas.openxmlformats.org/officeDocument/2006/relationships" r:id="rId3"/>
          </a:graphicData>
        </a:graphic>
      </p:graphicFrame>
      <p:cxnSp>
        <p:nvCxnSpPr>
          <p:cNvPr id="5" name="Straight Arrow Connector 4">
            <a:extLst>
              <a:ext uri="{FF2B5EF4-FFF2-40B4-BE49-F238E27FC236}">
                <a16:creationId xmlns:a16="http://schemas.microsoft.com/office/drawing/2014/main" id="{EF12E358-DE8B-446D-8765-CBB1FF6B14EB}"/>
              </a:ext>
            </a:extLst>
          </p:cNvPr>
          <p:cNvCxnSpPr/>
          <p:nvPr/>
        </p:nvCxnSpPr>
        <p:spPr>
          <a:xfrm>
            <a:off x="7979229" y="1259617"/>
            <a:ext cx="787313"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7" name="TextBox 6">
            <a:extLst>
              <a:ext uri="{FF2B5EF4-FFF2-40B4-BE49-F238E27FC236}">
                <a16:creationId xmlns:a16="http://schemas.microsoft.com/office/drawing/2014/main" id="{084F84D5-1EFA-4413-BFC0-239789C9E250}"/>
              </a:ext>
            </a:extLst>
          </p:cNvPr>
          <p:cNvSpPr txBox="1"/>
          <p:nvPr/>
        </p:nvSpPr>
        <p:spPr>
          <a:xfrm>
            <a:off x="8766542" y="1074951"/>
            <a:ext cx="2674344" cy="369332"/>
          </a:xfrm>
          <a:prstGeom prst="rect">
            <a:avLst/>
          </a:prstGeom>
          <a:noFill/>
        </p:spPr>
        <p:txBody>
          <a:bodyPr wrap="square" rtlCol="0">
            <a:spAutoFit/>
          </a:bodyPr>
          <a:lstStyle/>
          <a:p>
            <a:r>
              <a:rPr lang="en-US" b="1" dirty="0">
                <a:cs typeface="Arial" panose="020B0604020202020204" pitchFamily="34" charset="0"/>
              </a:rPr>
              <a:t>% majority response</a:t>
            </a:r>
          </a:p>
        </p:txBody>
      </p:sp>
    </p:spTree>
    <p:extLst>
      <p:ext uri="{BB962C8B-B14F-4D97-AF65-F5344CB8AC3E}">
        <p14:creationId xmlns:p14="http://schemas.microsoft.com/office/powerpoint/2010/main" val="6265529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85CDC-75DE-4FFE-B35D-3812FFF080AC}"/>
              </a:ext>
            </a:extLst>
          </p:cNvPr>
          <p:cNvSpPr>
            <a:spLocks noGrp="1"/>
          </p:cNvSpPr>
          <p:nvPr>
            <p:ph type="title"/>
          </p:nvPr>
        </p:nvSpPr>
        <p:spPr/>
        <p:txBody>
          <a:bodyPr/>
          <a:lstStyle/>
          <a:p>
            <a:r>
              <a:rPr lang="en-US" dirty="0"/>
              <a:t>Footwear properties can predict willingness-to-buy with ~65% accuracy</a:t>
            </a:r>
          </a:p>
        </p:txBody>
      </p:sp>
      <p:sp>
        <p:nvSpPr>
          <p:cNvPr id="4" name="TextBox 3">
            <a:extLst>
              <a:ext uri="{FF2B5EF4-FFF2-40B4-BE49-F238E27FC236}">
                <a16:creationId xmlns:a16="http://schemas.microsoft.com/office/drawing/2014/main" id="{503511D2-E767-4297-AE60-253BF14D9DB4}"/>
              </a:ext>
            </a:extLst>
          </p:cNvPr>
          <p:cNvSpPr txBox="1"/>
          <p:nvPr/>
        </p:nvSpPr>
        <p:spPr>
          <a:xfrm>
            <a:off x="3976576" y="616689"/>
            <a:ext cx="4699589" cy="461665"/>
          </a:xfrm>
          <a:prstGeom prst="rect">
            <a:avLst/>
          </a:prstGeom>
          <a:noFill/>
        </p:spPr>
        <p:txBody>
          <a:bodyPr wrap="square" rtlCol="0">
            <a:spAutoFit/>
          </a:bodyPr>
          <a:lstStyle/>
          <a:p>
            <a:pPr algn="ctr"/>
            <a:r>
              <a:rPr lang="en-US" sz="2400" b="1" dirty="0">
                <a:cs typeface="Arial" panose="020B0604020202020204" pitchFamily="34" charset="0"/>
              </a:rPr>
              <a:t>Model 3: Willingness-to-buy</a:t>
            </a:r>
          </a:p>
        </p:txBody>
      </p:sp>
      <p:graphicFrame>
        <p:nvGraphicFramePr>
          <p:cNvPr id="5" name="Chart 4">
            <a:extLst>
              <a:ext uri="{FF2B5EF4-FFF2-40B4-BE49-F238E27FC236}">
                <a16:creationId xmlns:a16="http://schemas.microsoft.com/office/drawing/2014/main" id="{7DE2B248-D99B-4A15-874C-5D9877611FB6}"/>
              </a:ext>
            </a:extLst>
          </p:cNvPr>
          <p:cNvGraphicFramePr>
            <a:graphicFrameLocks/>
          </p:cNvGraphicFramePr>
          <p:nvPr>
            <p:extLst>
              <p:ext uri="{D42A27DB-BD31-4B8C-83A1-F6EECF244321}">
                <p14:modId xmlns:p14="http://schemas.microsoft.com/office/powerpoint/2010/main" val="2968253370"/>
              </p:ext>
            </p:extLst>
          </p:nvPr>
        </p:nvGraphicFramePr>
        <p:xfrm>
          <a:off x="1754370" y="1094542"/>
          <a:ext cx="9144000" cy="5166360"/>
        </p:xfrm>
        <a:graphic>
          <a:graphicData uri="http://schemas.openxmlformats.org/drawingml/2006/chart">
            <c:chart xmlns:c="http://schemas.openxmlformats.org/drawingml/2006/chart" xmlns:r="http://schemas.openxmlformats.org/officeDocument/2006/relationships" r:id="rId3"/>
          </a:graphicData>
        </a:graphic>
      </p:graphicFrame>
      <p:sp>
        <p:nvSpPr>
          <p:cNvPr id="3" name="Left Brace 2">
            <a:extLst>
              <a:ext uri="{FF2B5EF4-FFF2-40B4-BE49-F238E27FC236}">
                <a16:creationId xmlns:a16="http://schemas.microsoft.com/office/drawing/2014/main" id="{D49DA56E-07FA-4FCB-9708-0AF9DE81D507}"/>
              </a:ext>
            </a:extLst>
          </p:cNvPr>
          <p:cNvSpPr/>
          <p:nvPr/>
        </p:nvSpPr>
        <p:spPr>
          <a:xfrm rot="5400000">
            <a:off x="4017803" y="1776940"/>
            <a:ext cx="183358" cy="903767"/>
          </a:xfrm>
          <a:prstGeom prst="leftBrace">
            <a:avLst>
              <a:gd name="adj1" fmla="val 0"/>
              <a:gd name="adj2" fmla="val 50000"/>
            </a:avLst>
          </a:prstGeom>
          <a:ln w="19050"/>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7" name="Left Brace 6">
            <a:extLst>
              <a:ext uri="{FF2B5EF4-FFF2-40B4-BE49-F238E27FC236}">
                <a16:creationId xmlns:a16="http://schemas.microsoft.com/office/drawing/2014/main" id="{FF605B50-4814-448F-8539-903937D55005}"/>
              </a:ext>
            </a:extLst>
          </p:cNvPr>
          <p:cNvSpPr/>
          <p:nvPr/>
        </p:nvSpPr>
        <p:spPr>
          <a:xfrm rot="5400000">
            <a:off x="6686575" y="1773343"/>
            <a:ext cx="183358" cy="903767"/>
          </a:xfrm>
          <a:prstGeom prst="leftBrace">
            <a:avLst>
              <a:gd name="adj1" fmla="val 0"/>
              <a:gd name="adj2" fmla="val 50000"/>
            </a:avLst>
          </a:prstGeom>
          <a:ln w="19050"/>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8" name="Left Brace 7">
            <a:extLst>
              <a:ext uri="{FF2B5EF4-FFF2-40B4-BE49-F238E27FC236}">
                <a16:creationId xmlns:a16="http://schemas.microsoft.com/office/drawing/2014/main" id="{2EB8121A-BD46-4487-9484-BA524C839A21}"/>
              </a:ext>
            </a:extLst>
          </p:cNvPr>
          <p:cNvSpPr/>
          <p:nvPr/>
        </p:nvSpPr>
        <p:spPr>
          <a:xfrm rot="5400000">
            <a:off x="9355347" y="1773343"/>
            <a:ext cx="183358" cy="903767"/>
          </a:xfrm>
          <a:prstGeom prst="leftBrace">
            <a:avLst>
              <a:gd name="adj1" fmla="val 0"/>
              <a:gd name="adj2" fmla="val 50000"/>
            </a:avLst>
          </a:prstGeom>
          <a:ln w="19050"/>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9" name="TextBox 8">
            <a:extLst>
              <a:ext uri="{FF2B5EF4-FFF2-40B4-BE49-F238E27FC236}">
                <a16:creationId xmlns:a16="http://schemas.microsoft.com/office/drawing/2014/main" id="{2C3E6A83-770C-42F2-84CD-418BD2A9EC6B}"/>
              </a:ext>
            </a:extLst>
          </p:cNvPr>
          <p:cNvSpPr txBox="1"/>
          <p:nvPr/>
        </p:nvSpPr>
        <p:spPr>
          <a:xfrm>
            <a:off x="9307326" y="1825116"/>
            <a:ext cx="279400" cy="400110"/>
          </a:xfrm>
          <a:prstGeom prst="rect">
            <a:avLst/>
          </a:prstGeom>
          <a:noFill/>
        </p:spPr>
        <p:txBody>
          <a:bodyPr wrap="square" rtlCol="0">
            <a:spAutoFit/>
          </a:bodyPr>
          <a:lstStyle/>
          <a:p>
            <a:pPr algn="ctr"/>
            <a:r>
              <a:rPr lang="en-US" sz="2000" b="1" dirty="0">
                <a:latin typeface="+mj-lt"/>
                <a:cs typeface="Arial" panose="020B0604020202020204" pitchFamily="34" charset="0"/>
              </a:rPr>
              <a:t>*</a:t>
            </a:r>
          </a:p>
        </p:txBody>
      </p:sp>
      <p:sp>
        <p:nvSpPr>
          <p:cNvPr id="10" name="TextBox 9">
            <a:extLst>
              <a:ext uri="{FF2B5EF4-FFF2-40B4-BE49-F238E27FC236}">
                <a16:creationId xmlns:a16="http://schemas.microsoft.com/office/drawing/2014/main" id="{55803BAB-409F-4C27-9163-04776E1EE7FE}"/>
              </a:ext>
            </a:extLst>
          </p:cNvPr>
          <p:cNvSpPr txBox="1"/>
          <p:nvPr/>
        </p:nvSpPr>
        <p:spPr>
          <a:xfrm>
            <a:off x="6638554" y="1825116"/>
            <a:ext cx="279400" cy="400110"/>
          </a:xfrm>
          <a:prstGeom prst="rect">
            <a:avLst/>
          </a:prstGeom>
          <a:noFill/>
        </p:spPr>
        <p:txBody>
          <a:bodyPr wrap="square" rtlCol="0">
            <a:spAutoFit/>
          </a:bodyPr>
          <a:lstStyle/>
          <a:p>
            <a:pPr algn="ctr"/>
            <a:r>
              <a:rPr lang="en-US" sz="2000" b="1" dirty="0">
                <a:latin typeface="+mj-lt"/>
                <a:cs typeface="Arial" panose="020B0604020202020204" pitchFamily="34" charset="0"/>
              </a:rPr>
              <a:t>*</a:t>
            </a:r>
          </a:p>
        </p:txBody>
      </p:sp>
      <p:sp>
        <p:nvSpPr>
          <p:cNvPr id="11" name="TextBox 10">
            <a:extLst>
              <a:ext uri="{FF2B5EF4-FFF2-40B4-BE49-F238E27FC236}">
                <a16:creationId xmlns:a16="http://schemas.microsoft.com/office/drawing/2014/main" id="{816B13B0-F1A9-409B-A9EF-7C4229A20C8A}"/>
              </a:ext>
            </a:extLst>
          </p:cNvPr>
          <p:cNvSpPr txBox="1"/>
          <p:nvPr/>
        </p:nvSpPr>
        <p:spPr>
          <a:xfrm>
            <a:off x="3969782" y="1825116"/>
            <a:ext cx="279400" cy="400110"/>
          </a:xfrm>
          <a:prstGeom prst="rect">
            <a:avLst/>
          </a:prstGeom>
          <a:noFill/>
        </p:spPr>
        <p:txBody>
          <a:bodyPr wrap="square" rtlCol="0">
            <a:spAutoFit/>
          </a:bodyPr>
          <a:lstStyle/>
          <a:p>
            <a:pPr algn="ctr"/>
            <a:r>
              <a:rPr lang="en-US" sz="2000" b="1" dirty="0">
                <a:latin typeface="+mj-lt"/>
                <a:cs typeface="Arial" panose="020B0604020202020204" pitchFamily="34" charset="0"/>
              </a:rPr>
              <a:t>*</a:t>
            </a:r>
          </a:p>
        </p:txBody>
      </p:sp>
      <p:sp>
        <p:nvSpPr>
          <p:cNvPr id="12" name="TextBox 11">
            <a:extLst>
              <a:ext uri="{FF2B5EF4-FFF2-40B4-BE49-F238E27FC236}">
                <a16:creationId xmlns:a16="http://schemas.microsoft.com/office/drawing/2014/main" id="{6F52F7DD-6A01-4884-BF51-3C71037D4FF8}"/>
              </a:ext>
            </a:extLst>
          </p:cNvPr>
          <p:cNvSpPr txBox="1"/>
          <p:nvPr/>
        </p:nvSpPr>
        <p:spPr>
          <a:xfrm>
            <a:off x="262561" y="894487"/>
            <a:ext cx="1491809" cy="400110"/>
          </a:xfrm>
          <a:prstGeom prst="rect">
            <a:avLst/>
          </a:prstGeom>
          <a:noFill/>
          <a:ln w="19050">
            <a:solidFill>
              <a:schemeClr val="dk1">
                <a:shade val="95000"/>
                <a:satMod val="105000"/>
              </a:schemeClr>
            </a:solidFill>
          </a:ln>
        </p:spPr>
        <p:txBody>
          <a:bodyPr wrap="square" rtlCol="0">
            <a:spAutoFit/>
          </a:bodyPr>
          <a:lstStyle/>
          <a:p>
            <a:pPr algn="ctr"/>
            <a:r>
              <a:rPr lang="en-US" sz="2000" b="1" dirty="0">
                <a:latin typeface="+mj-lt"/>
                <a:cs typeface="Arial" panose="020B0604020202020204" pitchFamily="34" charset="0"/>
              </a:rPr>
              <a:t>* p &lt; 0.05</a:t>
            </a:r>
          </a:p>
        </p:txBody>
      </p:sp>
      <p:cxnSp>
        <p:nvCxnSpPr>
          <p:cNvPr id="13" name="Straight Arrow Connector 12">
            <a:extLst>
              <a:ext uri="{FF2B5EF4-FFF2-40B4-BE49-F238E27FC236}">
                <a16:creationId xmlns:a16="http://schemas.microsoft.com/office/drawing/2014/main" id="{31872674-39E5-475B-9778-4A6FBDCE08E8}"/>
              </a:ext>
            </a:extLst>
          </p:cNvPr>
          <p:cNvCxnSpPr/>
          <p:nvPr/>
        </p:nvCxnSpPr>
        <p:spPr>
          <a:xfrm>
            <a:off x="8207829" y="1371600"/>
            <a:ext cx="787313"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14" name="TextBox 13">
            <a:extLst>
              <a:ext uri="{FF2B5EF4-FFF2-40B4-BE49-F238E27FC236}">
                <a16:creationId xmlns:a16="http://schemas.microsoft.com/office/drawing/2014/main" id="{28312F24-8598-4D9C-B34D-2E457E5A5A40}"/>
              </a:ext>
            </a:extLst>
          </p:cNvPr>
          <p:cNvSpPr txBox="1"/>
          <p:nvPr/>
        </p:nvSpPr>
        <p:spPr>
          <a:xfrm>
            <a:off x="8995142" y="1186934"/>
            <a:ext cx="2674344" cy="369332"/>
          </a:xfrm>
          <a:prstGeom prst="rect">
            <a:avLst/>
          </a:prstGeom>
          <a:noFill/>
        </p:spPr>
        <p:txBody>
          <a:bodyPr wrap="square" rtlCol="0">
            <a:spAutoFit/>
          </a:bodyPr>
          <a:lstStyle/>
          <a:p>
            <a:r>
              <a:rPr lang="en-US" b="1" dirty="0">
                <a:cs typeface="Arial" panose="020B0604020202020204" pitchFamily="34" charset="0"/>
              </a:rPr>
              <a:t>% majority response</a:t>
            </a:r>
          </a:p>
        </p:txBody>
      </p:sp>
    </p:spTree>
    <p:extLst>
      <p:ext uri="{BB962C8B-B14F-4D97-AF65-F5344CB8AC3E}">
        <p14:creationId xmlns:p14="http://schemas.microsoft.com/office/powerpoint/2010/main" val="33984956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6C36B-2AA1-482F-8EAC-70FD8E8EC81E}"/>
              </a:ext>
            </a:extLst>
          </p:cNvPr>
          <p:cNvSpPr>
            <a:spLocks noGrp="1"/>
          </p:cNvSpPr>
          <p:nvPr>
            <p:ph type="title"/>
          </p:nvPr>
        </p:nvSpPr>
        <p:spPr/>
        <p:txBody>
          <a:bodyPr/>
          <a:lstStyle/>
          <a:p>
            <a:r>
              <a:rPr lang="en-US" dirty="0"/>
              <a:t>Importance of footwear properties were inconsistent across models</a:t>
            </a:r>
          </a:p>
        </p:txBody>
      </p:sp>
      <p:graphicFrame>
        <p:nvGraphicFramePr>
          <p:cNvPr id="5" name="Table 4">
            <a:extLst>
              <a:ext uri="{FF2B5EF4-FFF2-40B4-BE49-F238E27FC236}">
                <a16:creationId xmlns:a16="http://schemas.microsoft.com/office/drawing/2014/main" id="{8D44633C-3E36-4E16-806A-2182FB5CEEA4}"/>
              </a:ext>
            </a:extLst>
          </p:cNvPr>
          <p:cNvGraphicFramePr>
            <a:graphicFrameLocks noGrp="1"/>
          </p:cNvGraphicFramePr>
          <p:nvPr>
            <p:extLst>
              <p:ext uri="{D42A27DB-BD31-4B8C-83A1-F6EECF244321}">
                <p14:modId xmlns:p14="http://schemas.microsoft.com/office/powerpoint/2010/main" val="3708068285"/>
              </p:ext>
            </p:extLst>
          </p:nvPr>
        </p:nvGraphicFramePr>
        <p:xfrm>
          <a:off x="629940" y="1283328"/>
          <a:ext cx="5557621" cy="3395136"/>
        </p:xfrm>
        <a:graphic>
          <a:graphicData uri="http://schemas.openxmlformats.org/drawingml/2006/table">
            <a:tbl>
              <a:tblPr firstRow="1" bandRow="1">
                <a:tableStyleId>{7E9639D4-E3E2-4D34-9284-5A2195B3D0D7}</a:tableStyleId>
              </a:tblPr>
              <a:tblGrid>
                <a:gridCol w="838791">
                  <a:extLst>
                    <a:ext uri="{9D8B030D-6E8A-4147-A177-3AD203B41FA5}">
                      <a16:colId xmlns:a16="http://schemas.microsoft.com/office/drawing/2014/main" val="2812832635"/>
                    </a:ext>
                  </a:extLst>
                </a:gridCol>
                <a:gridCol w="2359415">
                  <a:extLst>
                    <a:ext uri="{9D8B030D-6E8A-4147-A177-3AD203B41FA5}">
                      <a16:colId xmlns:a16="http://schemas.microsoft.com/office/drawing/2014/main" val="3514173140"/>
                    </a:ext>
                  </a:extLst>
                </a:gridCol>
                <a:gridCol w="2359415">
                  <a:extLst>
                    <a:ext uri="{9D8B030D-6E8A-4147-A177-3AD203B41FA5}">
                      <a16:colId xmlns:a16="http://schemas.microsoft.com/office/drawing/2014/main" val="589041950"/>
                    </a:ext>
                  </a:extLst>
                </a:gridCol>
              </a:tblGrid>
              <a:tr h="565856">
                <a:tc>
                  <a:txBody>
                    <a:bodyPr/>
                    <a:lstStyle/>
                    <a:p>
                      <a:pPr algn="ctr"/>
                      <a:r>
                        <a:rPr lang="en-US" sz="2400" dirty="0"/>
                        <a:t>Rank</a:t>
                      </a:r>
                      <a:endParaRPr lang="en-US" sz="2400" dirty="0">
                        <a:solidFill>
                          <a:schemeClr val="tx1"/>
                        </a:solidFill>
                      </a:endParaRPr>
                    </a:p>
                  </a:txBody>
                  <a:tcPr/>
                </a:tc>
                <a:tc>
                  <a:txBody>
                    <a:bodyPr/>
                    <a:lstStyle/>
                    <a:p>
                      <a:r>
                        <a:rPr lang="en-US" sz="2400" dirty="0"/>
                        <a:t>Full</a:t>
                      </a:r>
                      <a:endParaRPr lang="en-US" sz="2400" dirty="0">
                        <a:solidFill>
                          <a:schemeClr val="tx1"/>
                        </a:solidFill>
                      </a:endParaRPr>
                    </a:p>
                  </a:txBody>
                  <a:tcPr/>
                </a:tc>
                <a:tc>
                  <a:txBody>
                    <a:bodyPr/>
                    <a:lstStyle/>
                    <a:p>
                      <a:r>
                        <a:rPr lang="en-US" sz="2400" dirty="0"/>
                        <a:t>Reduced</a:t>
                      </a:r>
                      <a:endParaRPr lang="en-US" sz="2400" dirty="0">
                        <a:solidFill>
                          <a:schemeClr val="tx1"/>
                        </a:solidFill>
                      </a:endParaRPr>
                    </a:p>
                  </a:txBody>
                  <a:tcPr/>
                </a:tc>
                <a:extLst>
                  <a:ext uri="{0D108BD9-81ED-4DB2-BD59-A6C34878D82A}">
                    <a16:rowId xmlns:a16="http://schemas.microsoft.com/office/drawing/2014/main" val="3115082658"/>
                  </a:ext>
                </a:extLst>
              </a:tr>
              <a:tr h="565856">
                <a:tc>
                  <a:txBody>
                    <a:bodyPr/>
                    <a:lstStyle/>
                    <a:p>
                      <a:pPr algn="ctr" fontAlgn="b"/>
                      <a:r>
                        <a:rPr lang="en-US" sz="2400" b="1" u="none" strike="noStrike" dirty="0">
                          <a:effectLst/>
                        </a:rPr>
                        <a:t>1</a:t>
                      </a:r>
                      <a:endParaRPr lang="en-US" sz="2400" b="1"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b"/>
                      <a:r>
                        <a:rPr lang="en-US" sz="2400" b="1" u="none" strike="noStrike">
                          <a:effectLst/>
                        </a:rPr>
                        <a:t>Age</a:t>
                      </a:r>
                      <a:endParaRPr lang="en-US" sz="2400" b="1" i="0" u="none" strike="noStrike">
                        <a:solidFill>
                          <a:srgbClr val="000000"/>
                        </a:solidFill>
                        <a:effectLst/>
                        <a:latin typeface="Calibri" panose="020F0502020204030204" pitchFamily="34" charset="0"/>
                      </a:endParaRPr>
                    </a:p>
                  </a:txBody>
                  <a:tcPr marL="6350" marR="6350" marT="6350" marB="0" anchor="ctr"/>
                </a:tc>
                <a:tc>
                  <a:txBody>
                    <a:bodyPr/>
                    <a:lstStyle/>
                    <a:p>
                      <a:pPr algn="l" fontAlgn="b"/>
                      <a:r>
                        <a:rPr lang="en-US" sz="2400" b="1" u="none" strike="noStrike" dirty="0">
                          <a:effectLst/>
                        </a:rPr>
                        <a:t>Age</a:t>
                      </a:r>
                      <a:endParaRPr lang="en-US" sz="2400" b="1"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2723446830"/>
                  </a:ext>
                </a:extLst>
              </a:tr>
              <a:tr h="565856">
                <a:tc>
                  <a:txBody>
                    <a:bodyPr/>
                    <a:lstStyle/>
                    <a:p>
                      <a:pPr algn="ctr" fontAlgn="b"/>
                      <a:r>
                        <a:rPr lang="en-US" sz="2400" b="1" u="none" strike="noStrike">
                          <a:effectLst/>
                        </a:rPr>
                        <a:t>2</a:t>
                      </a:r>
                      <a:endParaRPr lang="en-US" sz="2400" b="1" i="0" u="none" strike="noStrike">
                        <a:solidFill>
                          <a:srgbClr val="000000"/>
                        </a:solidFill>
                        <a:effectLst/>
                        <a:latin typeface="Calibri" panose="020F0502020204030204" pitchFamily="34" charset="0"/>
                      </a:endParaRPr>
                    </a:p>
                  </a:txBody>
                  <a:tcPr marL="6350" marR="6350" marT="6350" marB="0" anchor="ctr"/>
                </a:tc>
                <a:tc>
                  <a:txBody>
                    <a:bodyPr/>
                    <a:lstStyle/>
                    <a:p>
                      <a:pPr algn="l" fontAlgn="b"/>
                      <a:r>
                        <a:rPr lang="en-US" sz="2400" b="1" u="none" strike="noStrike">
                          <a:effectLst/>
                        </a:rPr>
                        <a:t>Body Mass</a:t>
                      </a:r>
                      <a:endParaRPr lang="en-US" sz="2400" b="1" i="0" u="none" strike="noStrike">
                        <a:solidFill>
                          <a:srgbClr val="000000"/>
                        </a:solidFill>
                        <a:effectLst/>
                        <a:latin typeface="Calibri" panose="020F0502020204030204" pitchFamily="34" charset="0"/>
                      </a:endParaRPr>
                    </a:p>
                  </a:txBody>
                  <a:tcPr marL="6350" marR="6350" marT="6350" marB="0" anchor="ctr"/>
                </a:tc>
                <a:tc>
                  <a:txBody>
                    <a:bodyPr/>
                    <a:lstStyle/>
                    <a:p>
                      <a:pPr algn="l" fontAlgn="b"/>
                      <a:r>
                        <a:rPr lang="en-US" sz="2400" b="1" u="none" strike="noStrike" dirty="0">
                          <a:effectLst/>
                        </a:rPr>
                        <a:t>Body Mass</a:t>
                      </a:r>
                      <a:endParaRPr lang="en-US" sz="2400" b="1"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2078746905"/>
                  </a:ext>
                </a:extLst>
              </a:tr>
              <a:tr h="565856">
                <a:tc>
                  <a:txBody>
                    <a:bodyPr/>
                    <a:lstStyle/>
                    <a:p>
                      <a:pPr algn="ctr" fontAlgn="b"/>
                      <a:r>
                        <a:rPr lang="en-US" sz="2400" b="1" u="none" strike="noStrike">
                          <a:effectLst/>
                        </a:rPr>
                        <a:t>3</a:t>
                      </a:r>
                      <a:endParaRPr lang="en-US" sz="2400" b="1" i="0" u="none" strike="noStrike">
                        <a:solidFill>
                          <a:srgbClr val="000000"/>
                        </a:solidFill>
                        <a:effectLst/>
                        <a:latin typeface="Calibri" panose="020F0502020204030204" pitchFamily="34" charset="0"/>
                      </a:endParaRPr>
                    </a:p>
                  </a:txBody>
                  <a:tcPr marL="6350" marR="6350" marT="6350" marB="0" anchor="ctr"/>
                </a:tc>
                <a:tc>
                  <a:txBody>
                    <a:bodyPr/>
                    <a:lstStyle/>
                    <a:p>
                      <a:pPr algn="l" fontAlgn="b"/>
                      <a:r>
                        <a:rPr lang="en-US" sz="2400" b="1" u="none" strike="noStrike">
                          <a:effectLst/>
                        </a:rPr>
                        <a:t>Heel Gmax</a:t>
                      </a:r>
                      <a:endParaRPr lang="en-US" sz="2400" b="1" i="0" u="none" strike="noStrike">
                        <a:solidFill>
                          <a:srgbClr val="000000"/>
                        </a:solidFill>
                        <a:effectLst/>
                        <a:latin typeface="Calibri" panose="020F0502020204030204" pitchFamily="34" charset="0"/>
                      </a:endParaRPr>
                    </a:p>
                  </a:txBody>
                  <a:tcPr marL="6350" marR="6350" marT="6350" marB="0" anchor="ctr"/>
                </a:tc>
                <a:tc>
                  <a:txBody>
                    <a:bodyPr/>
                    <a:lstStyle/>
                    <a:p>
                      <a:pPr algn="l" fontAlgn="b"/>
                      <a:r>
                        <a:rPr lang="en-US" sz="2400" b="1" u="none" strike="noStrike" dirty="0">
                          <a:effectLst/>
                        </a:rPr>
                        <a:t>Heel </a:t>
                      </a:r>
                      <a:r>
                        <a:rPr lang="en-US" sz="2400" b="1" u="none" strike="noStrike" dirty="0" err="1">
                          <a:effectLst/>
                        </a:rPr>
                        <a:t>Gmax</a:t>
                      </a:r>
                      <a:endParaRPr lang="en-US" sz="2400" b="1"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2816721848"/>
                  </a:ext>
                </a:extLst>
              </a:tr>
              <a:tr h="565856">
                <a:tc>
                  <a:txBody>
                    <a:bodyPr/>
                    <a:lstStyle/>
                    <a:p>
                      <a:pPr algn="ctr" fontAlgn="b"/>
                      <a:r>
                        <a:rPr lang="en-US" sz="2400" b="1" u="none" strike="noStrike">
                          <a:effectLst/>
                        </a:rPr>
                        <a:t>4</a:t>
                      </a:r>
                      <a:endParaRPr lang="en-US" sz="2400" b="1" i="0" u="none" strike="noStrike">
                        <a:solidFill>
                          <a:srgbClr val="000000"/>
                        </a:solidFill>
                        <a:effectLst/>
                        <a:latin typeface="Calibri" panose="020F0502020204030204" pitchFamily="34" charset="0"/>
                      </a:endParaRPr>
                    </a:p>
                  </a:txBody>
                  <a:tcPr marL="6350" marR="6350" marT="6350" marB="0" anchor="ctr"/>
                </a:tc>
                <a:tc>
                  <a:txBody>
                    <a:bodyPr/>
                    <a:lstStyle/>
                    <a:p>
                      <a:pPr algn="l" fontAlgn="b"/>
                      <a:r>
                        <a:rPr lang="en-US" sz="2400" b="1" u="none" strike="noStrike" dirty="0">
                          <a:effectLst/>
                        </a:rPr>
                        <a:t>Heel Loading Rate</a:t>
                      </a:r>
                      <a:endParaRPr lang="en-US" sz="2400" b="1"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b"/>
                      <a:r>
                        <a:rPr lang="en-US" sz="2400" b="1" u="none" strike="noStrike" dirty="0">
                          <a:effectLst/>
                        </a:rPr>
                        <a:t>Heel Stack</a:t>
                      </a:r>
                      <a:endParaRPr lang="en-US" sz="2400" b="1"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3488677071"/>
                  </a:ext>
                </a:extLst>
              </a:tr>
              <a:tr h="565856">
                <a:tc>
                  <a:txBody>
                    <a:bodyPr/>
                    <a:lstStyle/>
                    <a:p>
                      <a:pPr algn="ctr" fontAlgn="b"/>
                      <a:r>
                        <a:rPr lang="en-US" sz="2400" b="1" u="none" strike="noStrike" dirty="0">
                          <a:effectLst/>
                        </a:rPr>
                        <a:t>5</a:t>
                      </a:r>
                      <a:endParaRPr lang="en-US" sz="2400" b="1"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b"/>
                      <a:r>
                        <a:rPr lang="en-US" sz="2400" b="1" u="none" strike="noStrike" dirty="0">
                          <a:effectLst/>
                        </a:rPr>
                        <a:t>Forefoot </a:t>
                      </a:r>
                      <a:r>
                        <a:rPr lang="en-US" sz="2400" b="1" u="none" strike="noStrike" dirty="0" err="1">
                          <a:effectLst/>
                        </a:rPr>
                        <a:t>Gmax</a:t>
                      </a:r>
                      <a:endParaRPr lang="en-US" sz="2400" b="1" i="0" u="none" strike="noStrike" dirty="0">
                        <a:solidFill>
                          <a:srgbClr val="000000"/>
                        </a:solidFill>
                        <a:effectLst/>
                        <a:latin typeface="Calibri" panose="020F0502020204030204" pitchFamily="34" charset="0"/>
                      </a:endParaRPr>
                    </a:p>
                  </a:txBody>
                  <a:tcPr marL="6350" marR="6350" marT="6350" marB="0" anchor="ctr"/>
                </a:tc>
                <a:tc>
                  <a:txBody>
                    <a:bodyPr/>
                    <a:lstStyle/>
                    <a:p>
                      <a:pPr algn="l" fontAlgn="b"/>
                      <a:r>
                        <a:rPr lang="en-US" sz="2400" b="1" u="none" strike="noStrike" dirty="0">
                          <a:effectLst/>
                        </a:rPr>
                        <a:t>Forefoot </a:t>
                      </a:r>
                      <a:r>
                        <a:rPr lang="en-US" sz="2400" b="1" u="none" strike="noStrike" dirty="0" err="1">
                          <a:effectLst/>
                        </a:rPr>
                        <a:t>Gmax</a:t>
                      </a:r>
                      <a:endParaRPr lang="en-US" sz="2400" b="1"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4289179605"/>
                  </a:ext>
                </a:extLst>
              </a:tr>
            </a:tbl>
          </a:graphicData>
        </a:graphic>
      </p:graphicFrame>
      <p:graphicFrame>
        <p:nvGraphicFramePr>
          <p:cNvPr id="6" name="Table 5">
            <a:extLst>
              <a:ext uri="{FF2B5EF4-FFF2-40B4-BE49-F238E27FC236}">
                <a16:creationId xmlns:a16="http://schemas.microsoft.com/office/drawing/2014/main" id="{4F491287-F631-4AD5-B4DB-45F30F869A46}"/>
              </a:ext>
            </a:extLst>
          </p:cNvPr>
          <p:cNvGraphicFramePr>
            <a:graphicFrameLocks noGrp="1"/>
          </p:cNvGraphicFramePr>
          <p:nvPr>
            <p:extLst>
              <p:ext uri="{D42A27DB-BD31-4B8C-83A1-F6EECF244321}">
                <p14:modId xmlns:p14="http://schemas.microsoft.com/office/powerpoint/2010/main" val="3640460322"/>
              </p:ext>
            </p:extLst>
          </p:nvPr>
        </p:nvGraphicFramePr>
        <p:xfrm>
          <a:off x="7326085" y="1283328"/>
          <a:ext cx="4235975" cy="3395136"/>
        </p:xfrm>
        <a:graphic>
          <a:graphicData uri="http://schemas.openxmlformats.org/drawingml/2006/table">
            <a:tbl>
              <a:tblPr firstRow="1" bandRow="1">
                <a:tableStyleId>{7E9639D4-E3E2-4D34-9284-5A2195B3D0D7}</a:tableStyleId>
              </a:tblPr>
              <a:tblGrid>
                <a:gridCol w="1578341">
                  <a:extLst>
                    <a:ext uri="{9D8B030D-6E8A-4147-A177-3AD203B41FA5}">
                      <a16:colId xmlns:a16="http://schemas.microsoft.com/office/drawing/2014/main" val="3514173140"/>
                    </a:ext>
                  </a:extLst>
                </a:gridCol>
                <a:gridCol w="2657634">
                  <a:extLst>
                    <a:ext uri="{9D8B030D-6E8A-4147-A177-3AD203B41FA5}">
                      <a16:colId xmlns:a16="http://schemas.microsoft.com/office/drawing/2014/main" val="589041950"/>
                    </a:ext>
                  </a:extLst>
                </a:gridCol>
              </a:tblGrid>
              <a:tr h="565856">
                <a:tc>
                  <a:txBody>
                    <a:bodyPr/>
                    <a:lstStyle/>
                    <a:p>
                      <a:pPr algn="ctr"/>
                      <a:r>
                        <a:rPr lang="en-US" sz="2400" dirty="0"/>
                        <a:t>Coefficient</a:t>
                      </a:r>
                      <a:endParaRPr lang="en-US" sz="2400" dirty="0">
                        <a:solidFill>
                          <a:schemeClr val="tx1"/>
                        </a:solidFill>
                      </a:endParaRPr>
                    </a:p>
                  </a:txBody>
                  <a:tcPr/>
                </a:tc>
                <a:tc>
                  <a:txBody>
                    <a:bodyPr/>
                    <a:lstStyle/>
                    <a:p>
                      <a:r>
                        <a:rPr lang="en-US" sz="2400" dirty="0"/>
                        <a:t>Variable</a:t>
                      </a:r>
                      <a:endParaRPr lang="en-US" sz="2400" dirty="0">
                        <a:solidFill>
                          <a:schemeClr val="tx1"/>
                        </a:solidFill>
                      </a:endParaRPr>
                    </a:p>
                  </a:txBody>
                  <a:tcPr/>
                </a:tc>
                <a:extLst>
                  <a:ext uri="{0D108BD9-81ED-4DB2-BD59-A6C34878D82A}">
                    <a16:rowId xmlns:a16="http://schemas.microsoft.com/office/drawing/2014/main" val="3115082658"/>
                  </a:ext>
                </a:extLst>
              </a:tr>
              <a:tr h="565856">
                <a:tc>
                  <a:txBody>
                    <a:bodyPr/>
                    <a:lstStyle/>
                    <a:p>
                      <a:pPr algn="ctr" fontAlgn="b"/>
                      <a:r>
                        <a:rPr lang="en-US" sz="2400" b="1" i="0" u="none" strike="noStrike" dirty="0">
                          <a:solidFill>
                            <a:schemeClr val="tx1"/>
                          </a:solidFill>
                          <a:effectLst/>
                          <a:latin typeface="Calibri" panose="020F0502020204030204" pitchFamily="34" charset="0"/>
                        </a:rPr>
                        <a:t>-0.334</a:t>
                      </a:r>
                    </a:p>
                  </a:txBody>
                  <a:tcPr marL="6350" marR="6350" marT="6350" marB="0" anchor="b"/>
                </a:tc>
                <a:tc>
                  <a:txBody>
                    <a:bodyPr/>
                    <a:lstStyle/>
                    <a:p>
                      <a:pPr algn="l" fontAlgn="b"/>
                      <a:r>
                        <a:rPr lang="en-US" sz="2400" b="1" i="0" u="none" strike="noStrike" dirty="0">
                          <a:solidFill>
                            <a:schemeClr val="tx1"/>
                          </a:solidFill>
                          <a:effectLst/>
                          <a:latin typeface="Calibri" panose="020F0502020204030204" pitchFamily="34" charset="0"/>
                        </a:rPr>
                        <a:t>Heel Energy Return</a:t>
                      </a:r>
                    </a:p>
                  </a:txBody>
                  <a:tcPr marL="6350" marR="6350" marT="6350" marB="0" anchor="b"/>
                </a:tc>
                <a:extLst>
                  <a:ext uri="{0D108BD9-81ED-4DB2-BD59-A6C34878D82A}">
                    <a16:rowId xmlns:a16="http://schemas.microsoft.com/office/drawing/2014/main" val="2723446830"/>
                  </a:ext>
                </a:extLst>
              </a:tr>
              <a:tr h="565856">
                <a:tc>
                  <a:txBody>
                    <a:bodyPr/>
                    <a:lstStyle/>
                    <a:p>
                      <a:pPr algn="ctr" fontAlgn="b"/>
                      <a:r>
                        <a:rPr lang="en-US" sz="2400" b="1" i="0" u="none" strike="noStrike" dirty="0">
                          <a:solidFill>
                            <a:schemeClr val="tx1"/>
                          </a:solidFill>
                          <a:effectLst/>
                          <a:latin typeface="Calibri" panose="020F0502020204030204" pitchFamily="34" charset="0"/>
                        </a:rPr>
                        <a:t>-0.332</a:t>
                      </a:r>
                    </a:p>
                  </a:txBody>
                  <a:tcPr marL="6350" marR="6350" marT="6350" marB="0" anchor="b"/>
                </a:tc>
                <a:tc>
                  <a:txBody>
                    <a:bodyPr/>
                    <a:lstStyle/>
                    <a:p>
                      <a:pPr algn="l" fontAlgn="b"/>
                      <a:r>
                        <a:rPr lang="en-US" sz="2400" b="1" i="0" u="none" strike="noStrike">
                          <a:solidFill>
                            <a:schemeClr val="tx1"/>
                          </a:solidFill>
                          <a:effectLst/>
                          <a:latin typeface="Calibri" panose="020F0502020204030204" pitchFamily="34" charset="0"/>
                        </a:rPr>
                        <a:t>Heel Gmax</a:t>
                      </a:r>
                    </a:p>
                  </a:txBody>
                  <a:tcPr marL="6350" marR="6350" marT="6350" marB="0" anchor="b"/>
                </a:tc>
                <a:extLst>
                  <a:ext uri="{0D108BD9-81ED-4DB2-BD59-A6C34878D82A}">
                    <a16:rowId xmlns:a16="http://schemas.microsoft.com/office/drawing/2014/main" val="2078746905"/>
                  </a:ext>
                </a:extLst>
              </a:tr>
              <a:tr h="565856">
                <a:tc>
                  <a:txBody>
                    <a:bodyPr/>
                    <a:lstStyle/>
                    <a:p>
                      <a:pPr algn="ctr" fontAlgn="b"/>
                      <a:r>
                        <a:rPr lang="en-US" sz="2400" b="1" i="0" u="none" strike="noStrike">
                          <a:solidFill>
                            <a:schemeClr val="tx1"/>
                          </a:solidFill>
                          <a:effectLst/>
                          <a:latin typeface="Calibri" panose="020F0502020204030204" pitchFamily="34" charset="0"/>
                        </a:rPr>
                        <a:t>-0.239</a:t>
                      </a:r>
                    </a:p>
                  </a:txBody>
                  <a:tcPr marL="6350" marR="6350" marT="6350" marB="0" anchor="b"/>
                </a:tc>
                <a:tc>
                  <a:txBody>
                    <a:bodyPr/>
                    <a:lstStyle/>
                    <a:p>
                      <a:pPr algn="l" fontAlgn="b"/>
                      <a:r>
                        <a:rPr lang="en-US" sz="2400" b="1" i="0" u="none" strike="noStrike">
                          <a:solidFill>
                            <a:schemeClr val="tx1"/>
                          </a:solidFill>
                          <a:effectLst/>
                          <a:latin typeface="Calibri" panose="020F0502020204030204" pitchFamily="34" charset="0"/>
                        </a:rPr>
                        <a:t>Stability</a:t>
                      </a:r>
                    </a:p>
                  </a:txBody>
                  <a:tcPr marL="6350" marR="6350" marT="6350" marB="0" anchor="b"/>
                </a:tc>
                <a:extLst>
                  <a:ext uri="{0D108BD9-81ED-4DB2-BD59-A6C34878D82A}">
                    <a16:rowId xmlns:a16="http://schemas.microsoft.com/office/drawing/2014/main" val="2816721848"/>
                  </a:ext>
                </a:extLst>
              </a:tr>
              <a:tr h="565856">
                <a:tc>
                  <a:txBody>
                    <a:bodyPr/>
                    <a:lstStyle/>
                    <a:p>
                      <a:pPr algn="ctr" fontAlgn="b"/>
                      <a:r>
                        <a:rPr lang="en-US" sz="2400" b="1" i="0" u="none" strike="noStrike">
                          <a:solidFill>
                            <a:schemeClr val="tx1"/>
                          </a:solidFill>
                          <a:effectLst/>
                          <a:latin typeface="Calibri" panose="020F0502020204030204" pitchFamily="34" charset="0"/>
                        </a:rPr>
                        <a:t>-0.228</a:t>
                      </a:r>
                    </a:p>
                  </a:txBody>
                  <a:tcPr marL="6350" marR="6350" marT="6350" marB="0" anchor="b"/>
                </a:tc>
                <a:tc>
                  <a:txBody>
                    <a:bodyPr/>
                    <a:lstStyle/>
                    <a:p>
                      <a:pPr algn="l" fontAlgn="b"/>
                      <a:r>
                        <a:rPr lang="en-US" sz="2400" b="1" i="0" u="none" strike="noStrike" dirty="0">
                          <a:solidFill>
                            <a:schemeClr val="tx1"/>
                          </a:solidFill>
                          <a:effectLst/>
                          <a:latin typeface="Calibri" panose="020F0502020204030204" pitchFamily="34" charset="0"/>
                        </a:rPr>
                        <a:t>Forefoot </a:t>
                      </a:r>
                      <a:r>
                        <a:rPr lang="en-US" sz="2400" b="1" i="0" u="none" strike="noStrike" dirty="0" err="1">
                          <a:solidFill>
                            <a:schemeClr val="tx1"/>
                          </a:solidFill>
                          <a:effectLst/>
                          <a:latin typeface="Calibri" panose="020F0502020204030204" pitchFamily="34" charset="0"/>
                        </a:rPr>
                        <a:t>Gmax</a:t>
                      </a:r>
                      <a:endParaRPr lang="en-US" sz="2400" b="1" i="0" u="none" strike="noStrike" dirty="0">
                        <a:solidFill>
                          <a:schemeClr val="tx1"/>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488677071"/>
                  </a:ext>
                </a:extLst>
              </a:tr>
              <a:tr h="565856">
                <a:tc>
                  <a:txBody>
                    <a:bodyPr/>
                    <a:lstStyle/>
                    <a:p>
                      <a:pPr algn="ctr" fontAlgn="b"/>
                      <a:r>
                        <a:rPr lang="en-US" sz="2400" b="1" i="0" u="none" strike="noStrike" dirty="0">
                          <a:solidFill>
                            <a:schemeClr val="tx1"/>
                          </a:solidFill>
                          <a:effectLst/>
                          <a:latin typeface="Calibri" panose="020F0502020204030204" pitchFamily="34" charset="0"/>
                        </a:rPr>
                        <a:t>-0.116</a:t>
                      </a:r>
                    </a:p>
                  </a:txBody>
                  <a:tcPr marL="6350" marR="6350" marT="6350" marB="0" anchor="b"/>
                </a:tc>
                <a:tc>
                  <a:txBody>
                    <a:bodyPr/>
                    <a:lstStyle/>
                    <a:p>
                      <a:pPr algn="l" fontAlgn="b"/>
                      <a:r>
                        <a:rPr lang="en-US" sz="2400" b="1" i="0" u="none" strike="noStrike" dirty="0">
                          <a:solidFill>
                            <a:schemeClr val="tx1"/>
                          </a:solidFill>
                          <a:effectLst/>
                          <a:latin typeface="Calibri" panose="020F0502020204030204" pitchFamily="34" charset="0"/>
                        </a:rPr>
                        <a:t>Flexibility</a:t>
                      </a:r>
                    </a:p>
                  </a:txBody>
                  <a:tcPr marL="6350" marR="6350" marT="6350" marB="0" anchor="b"/>
                </a:tc>
                <a:extLst>
                  <a:ext uri="{0D108BD9-81ED-4DB2-BD59-A6C34878D82A}">
                    <a16:rowId xmlns:a16="http://schemas.microsoft.com/office/drawing/2014/main" val="4289179605"/>
                  </a:ext>
                </a:extLst>
              </a:tr>
            </a:tbl>
          </a:graphicData>
        </a:graphic>
      </p:graphicFrame>
      <p:sp>
        <p:nvSpPr>
          <p:cNvPr id="8" name="TextBox 7">
            <a:extLst>
              <a:ext uri="{FF2B5EF4-FFF2-40B4-BE49-F238E27FC236}">
                <a16:creationId xmlns:a16="http://schemas.microsoft.com/office/drawing/2014/main" id="{A1B9BAA5-0F76-428A-8CB5-C31FA2EBDCBE}"/>
              </a:ext>
            </a:extLst>
          </p:cNvPr>
          <p:cNvSpPr txBox="1"/>
          <p:nvPr/>
        </p:nvSpPr>
        <p:spPr>
          <a:xfrm>
            <a:off x="2244486" y="868355"/>
            <a:ext cx="2328530" cy="461665"/>
          </a:xfrm>
          <a:prstGeom prst="rect">
            <a:avLst/>
          </a:prstGeom>
          <a:noFill/>
        </p:spPr>
        <p:txBody>
          <a:bodyPr wrap="square" rtlCol="0">
            <a:spAutoFit/>
          </a:bodyPr>
          <a:lstStyle/>
          <a:p>
            <a:pPr algn="ctr"/>
            <a:r>
              <a:rPr lang="en-US" sz="2400" b="1" dirty="0">
                <a:latin typeface="+mj-lt"/>
                <a:cs typeface="Arial" panose="020B0604020202020204" pitchFamily="34" charset="0"/>
              </a:rPr>
              <a:t>Random Forest</a:t>
            </a:r>
          </a:p>
        </p:txBody>
      </p:sp>
      <p:sp>
        <p:nvSpPr>
          <p:cNvPr id="9" name="TextBox 8">
            <a:extLst>
              <a:ext uri="{FF2B5EF4-FFF2-40B4-BE49-F238E27FC236}">
                <a16:creationId xmlns:a16="http://schemas.microsoft.com/office/drawing/2014/main" id="{89B7D167-F40C-4B90-B9EE-B7D45331451A}"/>
              </a:ext>
            </a:extLst>
          </p:cNvPr>
          <p:cNvSpPr txBox="1"/>
          <p:nvPr/>
        </p:nvSpPr>
        <p:spPr>
          <a:xfrm>
            <a:off x="8116779" y="868354"/>
            <a:ext cx="2682949" cy="461665"/>
          </a:xfrm>
          <a:prstGeom prst="rect">
            <a:avLst/>
          </a:prstGeom>
          <a:noFill/>
        </p:spPr>
        <p:txBody>
          <a:bodyPr wrap="square" rtlCol="0">
            <a:spAutoFit/>
          </a:bodyPr>
          <a:lstStyle/>
          <a:p>
            <a:pPr algn="ctr"/>
            <a:r>
              <a:rPr lang="en-US" sz="2400" b="1" dirty="0">
                <a:latin typeface="+mj-lt"/>
                <a:cs typeface="Arial" panose="020B0604020202020204" pitchFamily="34" charset="0"/>
              </a:rPr>
              <a:t>Logistic Regression</a:t>
            </a:r>
          </a:p>
        </p:txBody>
      </p:sp>
      <p:sp>
        <p:nvSpPr>
          <p:cNvPr id="10" name="TextBox 9">
            <a:extLst>
              <a:ext uri="{FF2B5EF4-FFF2-40B4-BE49-F238E27FC236}">
                <a16:creationId xmlns:a16="http://schemas.microsoft.com/office/drawing/2014/main" id="{F1E33565-D7EC-4D5B-A79B-0AFC5A384228}"/>
              </a:ext>
            </a:extLst>
          </p:cNvPr>
          <p:cNvSpPr txBox="1"/>
          <p:nvPr/>
        </p:nvSpPr>
        <p:spPr>
          <a:xfrm>
            <a:off x="756093" y="4803786"/>
            <a:ext cx="4572000" cy="707886"/>
          </a:xfrm>
          <a:prstGeom prst="rect">
            <a:avLst/>
          </a:prstGeom>
          <a:noFill/>
        </p:spPr>
        <p:txBody>
          <a:bodyPr wrap="square" rtlCol="0">
            <a:spAutoFit/>
          </a:bodyPr>
          <a:lstStyle/>
          <a:p>
            <a:r>
              <a:rPr lang="en-US" sz="2000" b="1" dirty="0">
                <a:latin typeface="Calibri" panose="020F0502020204030204" pitchFamily="34" charset="0"/>
                <a:cs typeface="Calibri" panose="020F0502020204030204" pitchFamily="34" charset="0"/>
              </a:rPr>
              <a:t>Eliminated: </a:t>
            </a:r>
          </a:p>
          <a:p>
            <a:r>
              <a:rPr lang="en-US" sz="2000" b="1" dirty="0">
                <a:latin typeface="Calibri" panose="020F0502020204030204" pitchFamily="34" charset="0"/>
                <a:cs typeface="Calibri" panose="020F0502020204030204" pitchFamily="34" charset="0"/>
              </a:rPr>
              <a:t>Stability (from both)</a:t>
            </a:r>
          </a:p>
        </p:txBody>
      </p:sp>
      <p:sp>
        <p:nvSpPr>
          <p:cNvPr id="11" name="TextBox 10">
            <a:extLst>
              <a:ext uri="{FF2B5EF4-FFF2-40B4-BE49-F238E27FC236}">
                <a16:creationId xmlns:a16="http://schemas.microsoft.com/office/drawing/2014/main" id="{63EA1EFB-8231-4FE3-AF44-E70F6599312A}"/>
              </a:ext>
            </a:extLst>
          </p:cNvPr>
          <p:cNvSpPr txBox="1"/>
          <p:nvPr/>
        </p:nvSpPr>
        <p:spPr>
          <a:xfrm>
            <a:off x="7326085" y="4783630"/>
            <a:ext cx="4235974" cy="1631216"/>
          </a:xfrm>
          <a:prstGeom prst="rect">
            <a:avLst/>
          </a:prstGeom>
          <a:noFill/>
        </p:spPr>
        <p:txBody>
          <a:bodyPr wrap="square" rtlCol="0">
            <a:spAutoFit/>
          </a:bodyPr>
          <a:lstStyle/>
          <a:p>
            <a:r>
              <a:rPr lang="en-US" sz="2000" b="1" dirty="0">
                <a:latin typeface="Calibri" panose="020F0502020204030204" pitchFamily="34" charset="0"/>
                <a:cs typeface="Calibri" panose="020F0502020204030204" pitchFamily="34" charset="0"/>
              </a:rPr>
              <a:t>Eliminated: </a:t>
            </a:r>
          </a:p>
          <a:p>
            <a:r>
              <a:rPr lang="en-US" sz="2000" b="1" dirty="0">
                <a:latin typeface="Calibri" panose="020F0502020204030204" pitchFamily="34" charset="0"/>
                <a:cs typeface="Calibri" panose="020F0502020204030204" pitchFamily="34" charset="0"/>
              </a:rPr>
              <a:t>Heel stack, heel durometer, forefoot energy return, time-to-peak (heel &amp; forefoot), loading rate (heel &amp; forefoot), sex, body mass</a:t>
            </a:r>
          </a:p>
        </p:txBody>
      </p:sp>
    </p:spTree>
    <p:extLst>
      <p:ext uri="{BB962C8B-B14F-4D97-AF65-F5344CB8AC3E}">
        <p14:creationId xmlns:p14="http://schemas.microsoft.com/office/powerpoint/2010/main" val="2357897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4A7E9-119E-4B7C-9D21-91D080FCB9D6}"/>
              </a:ext>
            </a:extLst>
          </p:cNvPr>
          <p:cNvSpPr>
            <a:spLocks noGrp="1"/>
          </p:cNvSpPr>
          <p:nvPr>
            <p:ph type="title"/>
          </p:nvPr>
        </p:nvSpPr>
        <p:spPr/>
        <p:txBody>
          <a:bodyPr/>
          <a:lstStyle/>
          <a:p>
            <a:r>
              <a:rPr lang="en-US" dirty="0"/>
              <a:t>Footwear properties may be limited in their predictive potential </a:t>
            </a:r>
          </a:p>
        </p:txBody>
      </p:sp>
      <p:sp>
        <p:nvSpPr>
          <p:cNvPr id="3" name="Content Placeholder 2">
            <a:extLst>
              <a:ext uri="{FF2B5EF4-FFF2-40B4-BE49-F238E27FC236}">
                <a16:creationId xmlns:a16="http://schemas.microsoft.com/office/drawing/2014/main" id="{FD46A771-5B45-47C9-AF82-A3C57B157B31}"/>
              </a:ext>
            </a:extLst>
          </p:cNvPr>
          <p:cNvSpPr>
            <a:spLocks noGrp="1"/>
          </p:cNvSpPr>
          <p:nvPr>
            <p:ph idx="1"/>
          </p:nvPr>
        </p:nvSpPr>
        <p:spPr>
          <a:xfrm>
            <a:off x="609600" y="1110654"/>
            <a:ext cx="10972800" cy="979782"/>
          </a:xfrm>
        </p:spPr>
        <p:txBody>
          <a:bodyPr>
            <a:normAutofit/>
          </a:bodyPr>
          <a:lstStyle/>
          <a:p>
            <a:pPr marL="0" indent="0">
              <a:buNone/>
            </a:pPr>
            <a:r>
              <a:rPr lang="en-US" sz="2400" b="1" dirty="0"/>
              <a:t>Footwear properties used here do not predict satisfaction</a:t>
            </a:r>
          </a:p>
          <a:p>
            <a:pPr lvl="1">
              <a:buFont typeface="Calibri" panose="020F0502020204030204" pitchFamily="34" charset="0"/>
              <a:buChar char="―"/>
            </a:pPr>
            <a:r>
              <a:rPr lang="en-US" sz="2000" b="1" dirty="0"/>
              <a:t>Could be due to use of Likert scale as opposed to visual analogue scale</a:t>
            </a:r>
            <a:endParaRPr lang="en-US" sz="1800" b="1" dirty="0"/>
          </a:p>
        </p:txBody>
      </p:sp>
      <p:sp>
        <p:nvSpPr>
          <p:cNvPr id="4" name="Content Placeholder 2">
            <a:extLst>
              <a:ext uri="{FF2B5EF4-FFF2-40B4-BE49-F238E27FC236}">
                <a16:creationId xmlns:a16="http://schemas.microsoft.com/office/drawing/2014/main" id="{A44BC8CE-02BB-4405-B733-C0A2531E14B8}"/>
              </a:ext>
            </a:extLst>
          </p:cNvPr>
          <p:cNvSpPr txBox="1">
            <a:spLocks/>
          </p:cNvSpPr>
          <p:nvPr/>
        </p:nvSpPr>
        <p:spPr>
          <a:xfrm>
            <a:off x="609600" y="2775166"/>
            <a:ext cx="10972800" cy="13076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baseline="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baseline="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baseline="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baseline="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400" b="1" dirty="0"/>
              <a:t>Footwear properties predict willingness-to-purchase better than random guessing </a:t>
            </a:r>
          </a:p>
          <a:p>
            <a:pPr lvl="1">
              <a:buFont typeface="Calibri" panose="020F0502020204030204" pitchFamily="34" charset="0"/>
              <a:buChar char="―"/>
            </a:pPr>
            <a:r>
              <a:rPr lang="en-US" sz="2000" b="1" dirty="0"/>
              <a:t>Other features in shoes not listed could be impairing predictive performance</a:t>
            </a:r>
          </a:p>
          <a:p>
            <a:pPr lvl="1">
              <a:buFont typeface="Calibri" panose="020F0502020204030204" pitchFamily="34" charset="0"/>
              <a:buChar char="―"/>
            </a:pPr>
            <a:r>
              <a:rPr lang="en-US" sz="2000" b="1" dirty="0"/>
              <a:t>Incorporate other factors, such as fit or runner’s goals, into model to improve prediction?</a:t>
            </a:r>
          </a:p>
          <a:p>
            <a:pPr marL="0" indent="0">
              <a:buFont typeface="Arial" pitchFamily="34" charset="0"/>
              <a:buNone/>
            </a:pPr>
            <a:endParaRPr lang="en-US" sz="1800" b="1" dirty="0"/>
          </a:p>
        </p:txBody>
      </p:sp>
      <p:sp>
        <p:nvSpPr>
          <p:cNvPr id="5" name="Content Placeholder 2">
            <a:extLst>
              <a:ext uri="{FF2B5EF4-FFF2-40B4-BE49-F238E27FC236}">
                <a16:creationId xmlns:a16="http://schemas.microsoft.com/office/drawing/2014/main" id="{CC923796-3CC8-444A-A9A6-82B66A19DAEE}"/>
              </a:ext>
            </a:extLst>
          </p:cNvPr>
          <p:cNvSpPr txBox="1">
            <a:spLocks/>
          </p:cNvSpPr>
          <p:nvPr/>
        </p:nvSpPr>
        <p:spPr>
          <a:xfrm>
            <a:off x="609600" y="4767564"/>
            <a:ext cx="10972800" cy="101517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baseline="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baseline="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baseline="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baseline="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400" b="1" dirty="0" err="1"/>
              <a:t>Gmax</a:t>
            </a:r>
            <a:r>
              <a:rPr lang="en-US" sz="2400" b="1" dirty="0"/>
              <a:t> consistently found to be a top 5 predictor across all models</a:t>
            </a:r>
          </a:p>
          <a:p>
            <a:pPr lvl="1">
              <a:buFont typeface="Calibri" panose="020F0502020204030204" pitchFamily="34" charset="0"/>
              <a:buChar char="―"/>
            </a:pPr>
            <a:r>
              <a:rPr lang="en-US" sz="2000" b="1" dirty="0"/>
              <a:t>Agrees with previous research that softer shoes are preferred</a:t>
            </a:r>
          </a:p>
          <a:p>
            <a:pPr marL="0" indent="0">
              <a:buFont typeface="Arial" pitchFamily="34" charset="0"/>
              <a:buNone/>
            </a:pPr>
            <a:endParaRPr lang="en-US" sz="1800" b="1" dirty="0"/>
          </a:p>
        </p:txBody>
      </p:sp>
    </p:spTree>
    <p:extLst>
      <p:ext uri="{BB962C8B-B14F-4D97-AF65-F5344CB8AC3E}">
        <p14:creationId xmlns:p14="http://schemas.microsoft.com/office/powerpoint/2010/main" val="2771535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BF767D-E0A1-4824-85A7-23A65FE3CA33}"/>
              </a:ext>
            </a:extLst>
          </p:cNvPr>
          <p:cNvSpPr>
            <a:spLocks noGrp="1"/>
          </p:cNvSpPr>
          <p:nvPr>
            <p:ph type="title"/>
          </p:nvPr>
        </p:nvSpPr>
        <p:spPr/>
        <p:txBody>
          <a:bodyPr/>
          <a:lstStyle/>
          <a:p>
            <a:r>
              <a:rPr lang="en-US" dirty="0"/>
              <a:t>Footwear Personalization</a:t>
            </a:r>
          </a:p>
        </p:txBody>
      </p:sp>
      <p:sp>
        <p:nvSpPr>
          <p:cNvPr id="5" name="TextBox 4">
            <a:extLst>
              <a:ext uri="{FF2B5EF4-FFF2-40B4-BE49-F238E27FC236}">
                <a16:creationId xmlns:a16="http://schemas.microsoft.com/office/drawing/2014/main" id="{CC8D691F-4101-416A-BD31-0AC5205205A9}"/>
              </a:ext>
            </a:extLst>
          </p:cNvPr>
          <p:cNvSpPr txBox="1"/>
          <p:nvPr/>
        </p:nvSpPr>
        <p:spPr>
          <a:xfrm>
            <a:off x="466163" y="1256611"/>
            <a:ext cx="11187954" cy="461665"/>
          </a:xfrm>
          <a:prstGeom prst="rect">
            <a:avLst/>
          </a:prstGeom>
          <a:noFill/>
        </p:spPr>
        <p:txBody>
          <a:bodyPr wrap="square" rtlCol="0">
            <a:spAutoFit/>
          </a:bodyPr>
          <a:lstStyle/>
          <a:p>
            <a:r>
              <a:rPr lang="en-US" sz="2400" b="1" dirty="0">
                <a:latin typeface="+mj-lt"/>
                <a:cs typeface="Arial" panose="020B0604020202020204" pitchFamily="34" charset="0"/>
              </a:rPr>
              <a:t>1. Predicting satisfaction in a shoe from footwear properties alone may not be feasible</a:t>
            </a:r>
          </a:p>
        </p:txBody>
      </p:sp>
      <p:sp>
        <p:nvSpPr>
          <p:cNvPr id="6" name="TextBox 5">
            <a:extLst>
              <a:ext uri="{FF2B5EF4-FFF2-40B4-BE49-F238E27FC236}">
                <a16:creationId xmlns:a16="http://schemas.microsoft.com/office/drawing/2014/main" id="{FC8CBBE5-6B9E-4529-A634-9F02D5D15389}"/>
              </a:ext>
            </a:extLst>
          </p:cNvPr>
          <p:cNvSpPr txBox="1"/>
          <p:nvPr/>
        </p:nvSpPr>
        <p:spPr>
          <a:xfrm>
            <a:off x="466163" y="1968093"/>
            <a:ext cx="11187954" cy="461665"/>
          </a:xfrm>
          <a:prstGeom prst="rect">
            <a:avLst/>
          </a:prstGeom>
          <a:noFill/>
        </p:spPr>
        <p:txBody>
          <a:bodyPr wrap="square" rtlCol="0">
            <a:spAutoFit/>
          </a:bodyPr>
          <a:lstStyle/>
          <a:p>
            <a:r>
              <a:rPr lang="en-US" sz="2400" b="1" dirty="0">
                <a:latin typeface="+mj-lt"/>
                <a:cs typeface="Arial" panose="020B0604020202020204" pitchFamily="34" charset="0"/>
              </a:rPr>
              <a:t>2. Predicting potential purchase from footwear mechanical properties remains limited</a:t>
            </a:r>
          </a:p>
        </p:txBody>
      </p:sp>
      <p:sp>
        <p:nvSpPr>
          <p:cNvPr id="7" name="TextBox 6">
            <a:extLst>
              <a:ext uri="{FF2B5EF4-FFF2-40B4-BE49-F238E27FC236}">
                <a16:creationId xmlns:a16="http://schemas.microsoft.com/office/drawing/2014/main" id="{97A84982-A233-4200-BB9D-B3B08F57260F}"/>
              </a:ext>
            </a:extLst>
          </p:cNvPr>
          <p:cNvSpPr txBox="1"/>
          <p:nvPr/>
        </p:nvSpPr>
        <p:spPr>
          <a:xfrm>
            <a:off x="2458250" y="3085868"/>
            <a:ext cx="8100894" cy="830997"/>
          </a:xfrm>
          <a:prstGeom prst="rect">
            <a:avLst/>
          </a:prstGeom>
          <a:noFill/>
        </p:spPr>
        <p:txBody>
          <a:bodyPr wrap="square" rtlCol="0">
            <a:spAutoFit/>
          </a:bodyPr>
          <a:lstStyle/>
          <a:p>
            <a:r>
              <a:rPr lang="en-US" sz="2400" b="1" dirty="0">
                <a:latin typeface="+mj-lt"/>
                <a:cs typeface="Arial" panose="020B0604020202020204" pitchFamily="34" charset="0"/>
              </a:rPr>
              <a:t>Future models could focus on more aspects of personalization in addition to body mass, sex, and age:</a:t>
            </a:r>
          </a:p>
        </p:txBody>
      </p:sp>
      <p:pic>
        <p:nvPicPr>
          <p:cNvPr id="8" name="Picture 2" descr="Runner Silhouette (Girl) RUNNERDecal | Girl silhouette, Running girl  tattoos, Silhouette">
            <a:extLst>
              <a:ext uri="{FF2B5EF4-FFF2-40B4-BE49-F238E27FC236}">
                <a16:creationId xmlns:a16="http://schemas.microsoft.com/office/drawing/2014/main" id="{A51C927D-38A2-4B79-BBA8-4A477EFBF29C}"/>
              </a:ext>
            </a:extLst>
          </p:cNvPr>
          <p:cNvPicPr>
            <a:picLocks noChangeAspect="1" noChangeArrowheads="1"/>
          </p:cNvPicPr>
          <p:nvPr/>
        </p:nvPicPr>
        <p:blipFill>
          <a:blip r:embed="rId3" cstate="print">
            <a:duotone>
              <a:prstClr val="black"/>
              <a:schemeClr val="accent2">
                <a:tint val="45000"/>
                <a:satMod val="400000"/>
              </a:schemeClr>
            </a:duotone>
            <a:extLst>
              <a:ext uri="{BEBA8EAE-BF5A-486C-A8C5-ECC9F3942E4B}">
                <a14:imgProps xmlns:a14="http://schemas.microsoft.com/office/drawing/2010/main">
                  <a14:imgLayer r:embed="rId4">
                    <a14:imgEffect>
                      <a14:backgroundRemoval t="1292" b="98384" l="9855" r="89984">
                        <a14:foregroundMark x1="57189" y1="4847" x2="59289" y2="7270"/>
                        <a14:foregroundMark x1="71890" y1="94669" x2="68659" y2="91599"/>
                        <a14:foregroundMark x1="68013" y1="98546" x2="68174" y2="97738"/>
                        <a14:foregroundMark x1="56866" y1="1292" x2="56866" y2="1292"/>
                        <a14:backgroundMark x1="53473" y1="14378" x2="53473" y2="14378"/>
                        <a14:backgroundMark x1="48950" y1="28595" x2="48950" y2="28595"/>
                      </a14:backgroundRemoval>
                    </a14:imgEffect>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172250" y="3659831"/>
            <a:ext cx="2286000" cy="2286000"/>
          </a:xfrm>
          <a:prstGeom prst="rect">
            <a:avLst/>
          </a:prstGeom>
          <a:noFill/>
        </p:spPr>
      </p:pic>
      <p:sp>
        <p:nvSpPr>
          <p:cNvPr id="3" name="TextBox 2">
            <a:extLst>
              <a:ext uri="{FF2B5EF4-FFF2-40B4-BE49-F238E27FC236}">
                <a16:creationId xmlns:a16="http://schemas.microsoft.com/office/drawing/2014/main" id="{1594CE04-DA4C-4E2C-A728-13D030547CA9}"/>
              </a:ext>
            </a:extLst>
          </p:cNvPr>
          <p:cNvSpPr txBox="1"/>
          <p:nvPr/>
        </p:nvSpPr>
        <p:spPr>
          <a:xfrm>
            <a:off x="2547257" y="4027714"/>
            <a:ext cx="2286000" cy="400110"/>
          </a:xfrm>
          <a:prstGeom prst="rect">
            <a:avLst/>
          </a:prstGeom>
          <a:noFill/>
        </p:spPr>
        <p:txBody>
          <a:bodyPr wrap="square" rtlCol="0">
            <a:spAutoFit/>
          </a:bodyPr>
          <a:lstStyle/>
          <a:p>
            <a:r>
              <a:rPr lang="en-US" sz="2000" b="1" dirty="0">
                <a:cs typeface="Arial" panose="020B0604020202020204" pitchFamily="34" charset="0"/>
              </a:rPr>
              <a:t>Foot geometry</a:t>
            </a:r>
          </a:p>
        </p:txBody>
      </p:sp>
      <p:sp>
        <p:nvSpPr>
          <p:cNvPr id="9" name="TextBox 8">
            <a:extLst>
              <a:ext uri="{FF2B5EF4-FFF2-40B4-BE49-F238E27FC236}">
                <a16:creationId xmlns:a16="http://schemas.microsoft.com/office/drawing/2014/main" id="{D228944D-48D8-40B7-9B5B-A28E1A674F28}"/>
              </a:ext>
            </a:extLst>
          </p:cNvPr>
          <p:cNvSpPr txBox="1"/>
          <p:nvPr/>
        </p:nvSpPr>
        <p:spPr>
          <a:xfrm>
            <a:off x="2547257" y="4427824"/>
            <a:ext cx="2286000" cy="400110"/>
          </a:xfrm>
          <a:prstGeom prst="rect">
            <a:avLst/>
          </a:prstGeom>
          <a:noFill/>
        </p:spPr>
        <p:txBody>
          <a:bodyPr wrap="square" rtlCol="0">
            <a:spAutoFit/>
          </a:bodyPr>
          <a:lstStyle/>
          <a:p>
            <a:r>
              <a:rPr lang="en-US" sz="2000" b="1" dirty="0">
                <a:cs typeface="Arial" panose="020B0604020202020204" pitchFamily="34" charset="0"/>
              </a:rPr>
              <a:t>Finances</a:t>
            </a:r>
          </a:p>
        </p:txBody>
      </p:sp>
      <p:sp>
        <p:nvSpPr>
          <p:cNvPr id="10" name="TextBox 9">
            <a:extLst>
              <a:ext uri="{FF2B5EF4-FFF2-40B4-BE49-F238E27FC236}">
                <a16:creationId xmlns:a16="http://schemas.microsoft.com/office/drawing/2014/main" id="{ED2769DB-7833-486F-A246-68E3DC8D6C66}"/>
              </a:ext>
            </a:extLst>
          </p:cNvPr>
          <p:cNvSpPr txBox="1"/>
          <p:nvPr/>
        </p:nvSpPr>
        <p:spPr>
          <a:xfrm>
            <a:off x="2547257" y="4827934"/>
            <a:ext cx="2286000" cy="400110"/>
          </a:xfrm>
          <a:prstGeom prst="rect">
            <a:avLst/>
          </a:prstGeom>
          <a:noFill/>
        </p:spPr>
        <p:txBody>
          <a:bodyPr wrap="square" rtlCol="0">
            <a:spAutoFit/>
          </a:bodyPr>
          <a:lstStyle/>
          <a:p>
            <a:r>
              <a:rPr lang="en-US" sz="2000" b="1" dirty="0">
                <a:cs typeface="Arial" panose="020B0604020202020204" pitchFamily="34" charset="0"/>
              </a:rPr>
              <a:t>Goals</a:t>
            </a:r>
          </a:p>
        </p:txBody>
      </p:sp>
      <p:sp>
        <p:nvSpPr>
          <p:cNvPr id="11" name="TextBox 10">
            <a:extLst>
              <a:ext uri="{FF2B5EF4-FFF2-40B4-BE49-F238E27FC236}">
                <a16:creationId xmlns:a16="http://schemas.microsoft.com/office/drawing/2014/main" id="{3703C426-4DC5-4668-8F77-F3018168DD16}"/>
              </a:ext>
            </a:extLst>
          </p:cNvPr>
          <p:cNvSpPr txBox="1"/>
          <p:nvPr/>
        </p:nvSpPr>
        <p:spPr>
          <a:xfrm>
            <a:off x="2547257" y="5228044"/>
            <a:ext cx="2286000" cy="400110"/>
          </a:xfrm>
          <a:prstGeom prst="rect">
            <a:avLst/>
          </a:prstGeom>
          <a:noFill/>
        </p:spPr>
        <p:txBody>
          <a:bodyPr wrap="square" rtlCol="0">
            <a:spAutoFit/>
          </a:bodyPr>
          <a:lstStyle/>
          <a:p>
            <a:r>
              <a:rPr lang="en-US" sz="2000" b="1" dirty="0">
                <a:cs typeface="Arial" panose="020B0604020202020204" pitchFamily="34" charset="0"/>
              </a:rPr>
              <a:t>Shoe Preferences</a:t>
            </a:r>
          </a:p>
        </p:txBody>
      </p:sp>
    </p:spTree>
    <p:extLst>
      <p:ext uri="{BB962C8B-B14F-4D97-AF65-F5344CB8AC3E}">
        <p14:creationId xmlns:p14="http://schemas.microsoft.com/office/powerpoint/2010/main" val="2353228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p:bldP spid="9" grpId="0"/>
      <p:bldP spid="10" grpId="0"/>
      <p:bldP spid="1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A2C14034-FEC3-4167-809C-3121F0FDDE07}"/>
              </a:ext>
            </a:extLst>
          </p:cNvPr>
          <p:cNvSpPr txBox="1">
            <a:spLocks/>
          </p:cNvSpPr>
          <p:nvPr/>
        </p:nvSpPr>
        <p:spPr>
          <a:xfrm>
            <a:off x="0" y="598096"/>
            <a:ext cx="12192000" cy="2014476"/>
          </a:xfrm>
          <a:prstGeom prst="rect">
            <a:avLst/>
          </a:prstGeom>
          <a:solidFill>
            <a:schemeClr val="bg1">
              <a:lumMod val="75000"/>
            </a:schemeClr>
          </a:solidFill>
        </p:spPr>
        <p:txBody>
          <a:bodyPr vert="horz" lIns="91440" tIns="45720" rIns="91440" bIns="45720" rtlCol="0" anchor="ctr">
            <a:noAutofit/>
          </a:bodyPr>
          <a:lstStyle>
            <a:lvl1pPr algn="ctr" defTabSz="914400" rtl="0" eaLnBrk="1" latinLnBrk="0" hangingPunct="1">
              <a:spcBef>
                <a:spcPct val="0"/>
              </a:spcBef>
              <a:buNone/>
              <a:defRPr sz="3200" b="1" kern="1200" baseline="0">
                <a:solidFill>
                  <a:schemeClr val="tx1"/>
                </a:solidFill>
                <a:latin typeface="+mn-lt"/>
                <a:ea typeface="+mj-ea"/>
                <a:cs typeface="+mj-cs"/>
              </a:defRPr>
            </a:lvl1pPr>
          </a:lstStyle>
          <a:p>
            <a:r>
              <a:rPr lang="en-US" sz="7200" dirty="0">
                <a:ea typeface="Segoe UI Black" panose="020B0A02040204020203" pitchFamily="34" charset="0"/>
                <a:cs typeface="Segoe UI Black" panose="020B0A02040204020203" pitchFamily="34" charset="0"/>
              </a:rPr>
              <a:t>THANK YOU</a:t>
            </a:r>
          </a:p>
        </p:txBody>
      </p:sp>
      <p:sp>
        <p:nvSpPr>
          <p:cNvPr id="6" name="TextBox 5">
            <a:extLst>
              <a:ext uri="{FF2B5EF4-FFF2-40B4-BE49-F238E27FC236}">
                <a16:creationId xmlns:a16="http://schemas.microsoft.com/office/drawing/2014/main" id="{0AFACD82-29F0-4475-9E69-02F11CC069F2}"/>
              </a:ext>
            </a:extLst>
          </p:cNvPr>
          <p:cNvSpPr txBox="1"/>
          <p:nvPr/>
        </p:nvSpPr>
        <p:spPr>
          <a:xfrm>
            <a:off x="0" y="4226367"/>
            <a:ext cx="12192000" cy="461665"/>
          </a:xfrm>
          <a:prstGeom prst="rect">
            <a:avLst/>
          </a:prstGeom>
          <a:noFill/>
        </p:spPr>
        <p:txBody>
          <a:bodyPr wrap="square" rtlCol="0">
            <a:spAutoFit/>
          </a:bodyPr>
          <a:lstStyle/>
          <a:p>
            <a:pPr algn="ctr"/>
            <a:r>
              <a:rPr lang="en-US" sz="2400" b="1" dirty="0">
                <a:cs typeface="Arial" panose="020B0604020202020204" pitchFamily="34" charset="0"/>
              </a:rPr>
              <a:t>This study was funded by a grant from Brooks Sports, Inc.</a:t>
            </a:r>
          </a:p>
        </p:txBody>
      </p:sp>
      <p:sp>
        <p:nvSpPr>
          <p:cNvPr id="9" name="Rectangle 8">
            <a:extLst>
              <a:ext uri="{FF2B5EF4-FFF2-40B4-BE49-F238E27FC236}">
                <a16:creationId xmlns:a16="http://schemas.microsoft.com/office/drawing/2014/main" id="{7FEBC576-5A06-4124-8726-615F42DE4ECB}"/>
              </a:ext>
            </a:extLst>
          </p:cNvPr>
          <p:cNvSpPr/>
          <p:nvPr/>
        </p:nvSpPr>
        <p:spPr>
          <a:xfrm>
            <a:off x="0" y="6357257"/>
            <a:ext cx="12192000" cy="50074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4" descr="Image result for umass amherst">
            <a:extLst>
              <a:ext uri="{FF2B5EF4-FFF2-40B4-BE49-F238E27FC236}">
                <a16:creationId xmlns:a16="http://schemas.microsoft.com/office/drawing/2014/main" id="{67AFC02B-B5BC-41FF-95E4-9E8C7C8F6C5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582" y="5645621"/>
            <a:ext cx="3105796" cy="110921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a:extLst>
              <a:ext uri="{FF2B5EF4-FFF2-40B4-BE49-F238E27FC236}">
                <a16:creationId xmlns:a16="http://schemas.microsoft.com/office/drawing/2014/main" id="{3C78596C-62F1-44C8-84BF-7FFC24510E5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82770" y="5862325"/>
            <a:ext cx="4309230" cy="6758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TextBox 9">
            <a:extLst>
              <a:ext uri="{FF2B5EF4-FFF2-40B4-BE49-F238E27FC236}">
                <a16:creationId xmlns:a16="http://schemas.microsoft.com/office/drawing/2014/main" id="{E62C5EBD-54F6-4695-A5D2-441DD5826D9C}"/>
              </a:ext>
            </a:extLst>
          </p:cNvPr>
          <p:cNvSpPr txBox="1"/>
          <p:nvPr/>
        </p:nvSpPr>
        <p:spPr>
          <a:xfrm>
            <a:off x="0" y="2807114"/>
            <a:ext cx="12192000" cy="461665"/>
          </a:xfrm>
          <a:prstGeom prst="rect">
            <a:avLst/>
          </a:prstGeom>
          <a:noFill/>
        </p:spPr>
        <p:txBody>
          <a:bodyPr wrap="square" rtlCol="0">
            <a:spAutoFit/>
          </a:bodyPr>
          <a:lstStyle/>
          <a:p>
            <a:pPr algn="ctr"/>
            <a:r>
              <a:rPr lang="en-US" sz="2400" b="1" dirty="0">
                <a:cs typeface="Arial" panose="020B0604020202020204" pitchFamily="34" charset="0"/>
              </a:rPr>
              <a:t>Contact: msalzano@umass.edu</a:t>
            </a:r>
          </a:p>
        </p:txBody>
      </p:sp>
    </p:spTree>
    <p:extLst>
      <p:ext uri="{BB962C8B-B14F-4D97-AF65-F5344CB8AC3E}">
        <p14:creationId xmlns:p14="http://schemas.microsoft.com/office/powerpoint/2010/main" val="3794487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B12BF-48ED-4BB7-B533-FA329E5AF44C}"/>
              </a:ext>
            </a:extLst>
          </p:cNvPr>
          <p:cNvSpPr>
            <a:spLocks noGrp="1"/>
          </p:cNvSpPr>
          <p:nvPr>
            <p:ph type="title"/>
          </p:nvPr>
        </p:nvSpPr>
        <p:spPr/>
        <p:txBody>
          <a:bodyPr/>
          <a:lstStyle/>
          <a:p>
            <a:r>
              <a:rPr lang="en-US" dirty="0"/>
              <a:t>Mechanical properties often investigated for injury &amp; performance…</a:t>
            </a:r>
          </a:p>
        </p:txBody>
      </p:sp>
      <p:pic>
        <p:nvPicPr>
          <p:cNvPr id="5" name="Picture 4">
            <a:extLst>
              <a:ext uri="{FF2B5EF4-FFF2-40B4-BE49-F238E27FC236}">
                <a16:creationId xmlns:a16="http://schemas.microsoft.com/office/drawing/2014/main" id="{5B94EC03-8123-4284-95C2-5D8D5E99B927}"/>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36115" b="-3814"/>
          <a:stretch/>
        </p:blipFill>
        <p:spPr>
          <a:xfrm flipH="1">
            <a:off x="389663" y="1036653"/>
            <a:ext cx="1985645" cy="930405"/>
          </a:xfrm>
          <a:prstGeom prst="rect">
            <a:avLst/>
          </a:prstGeom>
        </p:spPr>
      </p:pic>
      <p:sp>
        <p:nvSpPr>
          <p:cNvPr id="10" name="Right Brace 9">
            <a:extLst>
              <a:ext uri="{FF2B5EF4-FFF2-40B4-BE49-F238E27FC236}">
                <a16:creationId xmlns:a16="http://schemas.microsoft.com/office/drawing/2014/main" id="{4B021784-6272-4448-A16D-5C718C4CF3EA}"/>
              </a:ext>
            </a:extLst>
          </p:cNvPr>
          <p:cNvSpPr/>
          <p:nvPr/>
        </p:nvSpPr>
        <p:spPr>
          <a:xfrm>
            <a:off x="2409468" y="1569752"/>
            <a:ext cx="201956" cy="298283"/>
          </a:xfrm>
          <a:prstGeom prst="rightBrace">
            <a:avLst>
              <a:gd name="adj1" fmla="val 0"/>
              <a:gd name="adj2" fmla="val 50000"/>
            </a:avLst>
          </a:prstGeom>
          <a:ln w="31750" cap="rnd">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TextBox 10">
            <a:extLst>
              <a:ext uri="{FF2B5EF4-FFF2-40B4-BE49-F238E27FC236}">
                <a16:creationId xmlns:a16="http://schemas.microsoft.com/office/drawing/2014/main" id="{93809174-C850-4FB9-81B9-ECDAB0181047}"/>
              </a:ext>
            </a:extLst>
          </p:cNvPr>
          <p:cNvSpPr txBox="1"/>
          <p:nvPr/>
        </p:nvSpPr>
        <p:spPr>
          <a:xfrm>
            <a:off x="3057227" y="1083441"/>
            <a:ext cx="1685675" cy="830997"/>
          </a:xfrm>
          <a:prstGeom prst="rect">
            <a:avLst/>
          </a:prstGeom>
          <a:noFill/>
        </p:spPr>
        <p:txBody>
          <a:bodyPr wrap="square" rtlCol="0">
            <a:spAutoFit/>
          </a:bodyPr>
          <a:lstStyle/>
          <a:p>
            <a:r>
              <a:rPr lang="en-US" sz="2400" b="1" dirty="0">
                <a:latin typeface="Calibri" panose="020F0502020204030204" pitchFamily="34" charset="0"/>
                <a:cs typeface="Calibri" panose="020F0502020204030204" pitchFamily="34" charset="0"/>
              </a:rPr>
              <a:t>Midsole</a:t>
            </a:r>
          </a:p>
          <a:p>
            <a:r>
              <a:rPr lang="en-US" sz="2400" b="1" dirty="0">
                <a:latin typeface="Calibri" panose="020F0502020204030204" pitchFamily="34" charset="0"/>
                <a:cs typeface="Calibri" panose="020F0502020204030204" pitchFamily="34" charset="0"/>
              </a:rPr>
              <a:t>Thickness</a:t>
            </a:r>
          </a:p>
        </p:txBody>
      </p:sp>
      <p:sp>
        <p:nvSpPr>
          <p:cNvPr id="15" name="TextBox 14">
            <a:extLst>
              <a:ext uri="{FF2B5EF4-FFF2-40B4-BE49-F238E27FC236}">
                <a16:creationId xmlns:a16="http://schemas.microsoft.com/office/drawing/2014/main" id="{708DEB4A-DC30-436F-9DEE-EF1F16A5ED2F}"/>
              </a:ext>
            </a:extLst>
          </p:cNvPr>
          <p:cNvSpPr txBox="1"/>
          <p:nvPr/>
        </p:nvSpPr>
        <p:spPr>
          <a:xfrm>
            <a:off x="5424821" y="927694"/>
            <a:ext cx="6143145" cy="1138773"/>
          </a:xfrm>
          <a:prstGeom prst="rect">
            <a:avLst/>
          </a:prstGeom>
          <a:noFill/>
        </p:spPr>
        <p:txBody>
          <a:bodyPr wrap="square" rtlCol="0">
            <a:spAutoFit/>
          </a:bodyPr>
          <a:lstStyle/>
          <a:p>
            <a:pPr marL="342900" indent="-342900">
              <a:buFont typeface="Calibri" panose="020F0502020204030204" pitchFamily="34" charset="0"/>
              <a:buChar char="―"/>
            </a:pPr>
            <a:r>
              <a:rPr lang="en-US" sz="2400" b="1" dirty="0">
                <a:latin typeface="Calibri" panose="020F0502020204030204" pitchFamily="34" charset="0"/>
                <a:cs typeface="Calibri" panose="020F0502020204030204" pitchFamily="34" charset="0"/>
              </a:rPr>
              <a:t>may alter running biomechanics</a:t>
            </a:r>
          </a:p>
          <a:p>
            <a:pPr marL="342900" indent="-342900">
              <a:buFont typeface="Calibri" panose="020F0502020204030204" pitchFamily="34" charset="0"/>
              <a:buChar char="―"/>
            </a:pPr>
            <a:r>
              <a:rPr lang="en-US" sz="2400" b="1" dirty="0">
                <a:latin typeface="Calibri" panose="020F0502020204030204" pitchFamily="34" charset="0"/>
                <a:cs typeface="Calibri" panose="020F0502020204030204" pitchFamily="34" charset="0"/>
              </a:rPr>
              <a:t>effect on injury/performance inconclusive </a:t>
            </a:r>
            <a:r>
              <a:rPr lang="en-US" sz="2000" dirty="0">
                <a:latin typeface="Calibri" panose="020F0502020204030204" pitchFamily="34" charset="0"/>
                <a:cs typeface="Calibri" panose="020F0502020204030204" pitchFamily="34" charset="0"/>
              </a:rPr>
              <a:t>(</a:t>
            </a:r>
            <a:r>
              <a:rPr lang="en-US" sz="2000" dirty="0" err="1">
                <a:latin typeface="Calibri" panose="020F0502020204030204" pitchFamily="34" charset="0"/>
                <a:cs typeface="Calibri" panose="020F0502020204030204" pitchFamily="34" charset="0"/>
              </a:rPr>
              <a:t>Hoogkamer</a:t>
            </a:r>
            <a:r>
              <a:rPr lang="en-US" sz="2000" dirty="0">
                <a:latin typeface="Calibri" panose="020F0502020204030204" pitchFamily="34" charset="0"/>
                <a:cs typeface="Calibri" panose="020F0502020204030204" pitchFamily="34" charset="0"/>
              </a:rPr>
              <a:t> 2020, Burns &amp; Tam 2019)</a:t>
            </a:r>
            <a:endParaRPr lang="en-US" sz="2400" dirty="0">
              <a:latin typeface="Calibri" panose="020F0502020204030204" pitchFamily="34" charset="0"/>
              <a:cs typeface="Calibri" panose="020F0502020204030204" pitchFamily="34" charset="0"/>
            </a:endParaRPr>
          </a:p>
        </p:txBody>
      </p:sp>
      <p:grpSp>
        <p:nvGrpSpPr>
          <p:cNvPr id="4" name="Group 3">
            <a:extLst>
              <a:ext uri="{FF2B5EF4-FFF2-40B4-BE49-F238E27FC236}">
                <a16:creationId xmlns:a16="http://schemas.microsoft.com/office/drawing/2014/main" id="{6B9A4566-D1E6-43E6-9ACD-BD3384A901B0}"/>
              </a:ext>
            </a:extLst>
          </p:cNvPr>
          <p:cNvGrpSpPr/>
          <p:nvPr/>
        </p:nvGrpSpPr>
        <p:grpSpPr>
          <a:xfrm>
            <a:off x="524800" y="4648424"/>
            <a:ext cx="11060247" cy="1446550"/>
            <a:chOff x="524800" y="4648424"/>
            <a:chExt cx="11060247" cy="1446550"/>
          </a:xfrm>
        </p:grpSpPr>
        <p:pic>
          <p:nvPicPr>
            <p:cNvPr id="7" name="Picture 6">
              <a:extLst>
                <a:ext uri="{FF2B5EF4-FFF2-40B4-BE49-F238E27FC236}">
                  <a16:creationId xmlns:a16="http://schemas.microsoft.com/office/drawing/2014/main" id="{A070571D-5625-4604-B3FF-1DAD0FFD700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524800" y="4735312"/>
              <a:ext cx="1985646" cy="1179575"/>
            </a:xfrm>
            <a:prstGeom prst="rect">
              <a:avLst/>
            </a:prstGeom>
          </p:spPr>
        </p:pic>
        <p:sp>
          <p:nvSpPr>
            <p:cNvPr id="13" name="TextBox 12">
              <a:extLst>
                <a:ext uri="{FF2B5EF4-FFF2-40B4-BE49-F238E27FC236}">
                  <a16:creationId xmlns:a16="http://schemas.microsoft.com/office/drawing/2014/main" id="{6F14C8A8-303A-44FB-B004-162F58146E1C}"/>
                </a:ext>
              </a:extLst>
            </p:cNvPr>
            <p:cNvSpPr txBox="1"/>
            <p:nvPr/>
          </p:nvSpPr>
          <p:spPr>
            <a:xfrm>
              <a:off x="3057227" y="4833091"/>
              <a:ext cx="1789042" cy="830997"/>
            </a:xfrm>
            <a:prstGeom prst="rect">
              <a:avLst/>
            </a:prstGeom>
            <a:noFill/>
          </p:spPr>
          <p:txBody>
            <a:bodyPr wrap="square" rtlCol="0">
              <a:spAutoFit/>
            </a:bodyPr>
            <a:lstStyle/>
            <a:p>
              <a:r>
                <a:rPr lang="en-US" sz="2400" b="1" dirty="0">
                  <a:latin typeface="Calibri" panose="020F0502020204030204" pitchFamily="34" charset="0"/>
                  <a:cs typeface="Calibri" panose="020F0502020204030204" pitchFamily="34" charset="0"/>
                </a:rPr>
                <a:t>Longitudinal</a:t>
              </a:r>
            </a:p>
            <a:p>
              <a:r>
                <a:rPr lang="en-US" sz="2400" b="1" dirty="0">
                  <a:latin typeface="Calibri" panose="020F0502020204030204" pitchFamily="34" charset="0"/>
                  <a:cs typeface="Calibri" panose="020F0502020204030204" pitchFamily="34" charset="0"/>
                </a:rPr>
                <a:t>Stiffness</a:t>
              </a:r>
            </a:p>
          </p:txBody>
        </p:sp>
        <p:sp>
          <p:nvSpPr>
            <p:cNvPr id="17" name="TextBox 16">
              <a:extLst>
                <a:ext uri="{FF2B5EF4-FFF2-40B4-BE49-F238E27FC236}">
                  <a16:creationId xmlns:a16="http://schemas.microsoft.com/office/drawing/2014/main" id="{BBB10BA4-8AF3-4E1F-B5B6-EE00DAB12A2F}"/>
                </a:ext>
              </a:extLst>
            </p:cNvPr>
            <p:cNvSpPr txBox="1"/>
            <p:nvPr/>
          </p:nvSpPr>
          <p:spPr>
            <a:xfrm>
              <a:off x="5441902" y="4648424"/>
              <a:ext cx="6143145" cy="1446550"/>
            </a:xfrm>
            <a:prstGeom prst="rect">
              <a:avLst/>
            </a:prstGeom>
            <a:noFill/>
          </p:spPr>
          <p:txBody>
            <a:bodyPr wrap="square" rtlCol="0">
              <a:spAutoFit/>
            </a:bodyPr>
            <a:lstStyle/>
            <a:p>
              <a:pPr marL="342900" indent="-342900">
                <a:buFont typeface="Calibri" panose="020F0502020204030204" pitchFamily="34" charset="0"/>
                <a:buChar char="―"/>
              </a:pPr>
              <a:r>
                <a:rPr lang="en-US" sz="2400" b="1" dirty="0">
                  <a:latin typeface="Calibri" panose="020F0502020204030204" pitchFamily="34" charset="0"/>
                  <a:cs typeface="Calibri" panose="020F0502020204030204" pitchFamily="34" charset="0"/>
                </a:rPr>
                <a:t>optimal stiffness may exist for individuals </a:t>
              </a:r>
              <a:r>
                <a:rPr lang="en-US" sz="2000" dirty="0">
                  <a:latin typeface="Calibri" panose="020F0502020204030204" pitchFamily="34" charset="0"/>
                  <a:cs typeface="Calibri" panose="020F0502020204030204" pitchFamily="34" charset="0"/>
                </a:rPr>
                <a:t>(McLeod et al. 2020) </a:t>
              </a:r>
            </a:p>
            <a:p>
              <a:pPr marL="342900" indent="-342900">
                <a:buFont typeface="Calibri" panose="020F0502020204030204" pitchFamily="34" charset="0"/>
                <a:buChar char="―"/>
              </a:pPr>
              <a:r>
                <a:rPr lang="en-US" sz="2400" b="1" dirty="0">
                  <a:latin typeface="Calibri" panose="020F0502020204030204" pitchFamily="34" charset="0"/>
                  <a:cs typeface="Calibri" panose="020F0502020204030204" pitchFamily="34" charset="0"/>
                </a:rPr>
                <a:t>carbon fiber plates </a:t>
              </a:r>
              <a:r>
                <a:rPr lang="en-US" sz="2400" b="1" dirty="0">
                  <a:latin typeface="Calibri" panose="020F0502020204030204" pitchFamily="34" charset="0"/>
                  <a:cs typeface="Calibri" panose="020F0502020204030204" pitchFamily="34" charset="0"/>
                  <a:sym typeface="Wingdings" panose="05000000000000000000" pitchFamily="2" charset="2"/>
                </a:rPr>
                <a:t>&amp; running economy </a:t>
              </a:r>
              <a:r>
                <a:rPr lang="en-US" sz="2000" dirty="0">
                  <a:latin typeface="Calibri" panose="020F0502020204030204" pitchFamily="34" charset="0"/>
                  <a:cs typeface="Calibri" panose="020F0502020204030204" pitchFamily="34" charset="0"/>
                  <a:sym typeface="Wingdings" panose="05000000000000000000" pitchFamily="2" charset="2"/>
                </a:rPr>
                <a:t>(Ortega et al. 2021)</a:t>
              </a:r>
              <a:endParaRPr lang="en-US" sz="2400" dirty="0">
                <a:latin typeface="Calibri" panose="020F0502020204030204" pitchFamily="34" charset="0"/>
                <a:cs typeface="Calibri" panose="020F0502020204030204" pitchFamily="34" charset="0"/>
              </a:endParaRPr>
            </a:p>
          </p:txBody>
        </p:sp>
      </p:grpSp>
      <p:grpSp>
        <p:nvGrpSpPr>
          <p:cNvPr id="3" name="Group 2">
            <a:extLst>
              <a:ext uri="{FF2B5EF4-FFF2-40B4-BE49-F238E27FC236}">
                <a16:creationId xmlns:a16="http://schemas.microsoft.com/office/drawing/2014/main" id="{5F91AE67-6993-4A03-BE32-727884CC31CE}"/>
              </a:ext>
            </a:extLst>
          </p:cNvPr>
          <p:cNvGrpSpPr/>
          <p:nvPr/>
        </p:nvGrpSpPr>
        <p:grpSpPr>
          <a:xfrm>
            <a:off x="431337" y="2674947"/>
            <a:ext cx="11153710" cy="1508105"/>
            <a:chOff x="431336" y="2828835"/>
            <a:chExt cx="11153710" cy="1508105"/>
          </a:xfrm>
        </p:grpSpPr>
        <p:pic>
          <p:nvPicPr>
            <p:cNvPr id="20" name="Picture 19">
              <a:extLst>
                <a:ext uri="{FF2B5EF4-FFF2-40B4-BE49-F238E27FC236}">
                  <a16:creationId xmlns:a16="http://schemas.microsoft.com/office/drawing/2014/main" id="{E6C81535-26A1-401F-B735-FF0FDCE8A730}"/>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39593" t="8258" r="20901" b="44219"/>
            <a:stretch/>
          </p:blipFill>
          <p:spPr>
            <a:xfrm flipH="1">
              <a:off x="431336" y="2910713"/>
              <a:ext cx="2079109" cy="1188720"/>
            </a:xfrm>
            <a:prstGeom prst="rect">
              <a:avLst/>
            </a:prstGeom>
          </p:spPr>
        </p:pic>
        <p:sp>
          <p:nvSpPr>
            <p:cNvPr id="21" name="TextBox 20">
              <a:extLst>
                <a:ext uri="{FF2B5EF4-FFF2-40B4-BE49-F238E27FC236}">
                  <a16:creationId xmlns:a16="http://schemas.microsoft.com/office/drawing/2014/main" id="{7270220D-8D11-4780-BEA1-5FE14138F446}"/>
                </a:ext>
              </a:extLst>
            </p:cNvPr>
            <p:cNvSpPr txBox="1"/>
            <p:nvPr/>
          </p:nvSpPr>
          <p:spPr>
            <a:xfrm>
              <a:off x="3057226" y="2927488"/>
              <a:ext cx="1990571" cy="1200329"/>
            </a:xfrm>
            <a:prstGeom prst="rect">
              <a:avLst/>
            </a:prstGeom>
            <a:noFill/>
          </p:spPr>
          <p:txBody>
            <a:bodyPr wrap="square" rtlCol="0">
              <a:spAutoFit/>
            </a:bodyPr>
            <a:lstStyle/>
            <a:p>
              <a:r>
                <a:rPr lang="en-US" sz="2400" b="1" dirty="0">
                  <a:latin typeface="Calibri" panose="020F0502020204030204" pitchFamily="34" charset="0"/>
                  <a:cs typeface="Calibri" panose="020F0502020204030204" pitchFamily="34" charset="0"/>
                </a:rPr>
                <a:t>Midsole</a:t>
              </a:r>
            </a:p>
            <a:p>
              <a:r>
                <a:rPr lang="en-US" sz="2400" b="1" dirty="0">
                  <a:latin typeface="Calibri" panose="020F0502020204030204" pitchFamily="34" charset="0"/>
                  <a:cs typeface="Calibri" panose="020F0502020204030204" pitchFamily="34" charset="0"/>
                </a:rPr>
                <a:t>Hardness &amp; Resilience</a:t>
              </a:r>
            </a:p>
          </p:txBody>
        </p:sp>
        <p:sp>
          <p:nvSpPr>
            <p:cNvPr id="22" name="TextBox 21">
              <a:extLst>
                <a:ext uri="{FF2B5EF4-FFF2-40B4-BE49-F238E27FC236}">
                  <a16:creationId xmlns:a16="http://schemas.microsoft.com/office/drawing/2014/main" id="{7B175E0E-950E-47B9-8EB8-859C57328326}"/>
                </a:ext>
              </a:extLst>
            </p:cNvPr>
            <p:cNvSpPr txBox="1"/>
            <p:nvPr/>
          </p:nvSpPr>
          <p:spPr>
            <a:xfrm>
              <a:off x="5441901" y="2828835"/>
              <a:ext cx="6143145" cy="1508105"/>
            </a:xfrm>
            <a:prstGeom prst="rect">
              <a:avLst/>
            </a:prstGeom>
            <a:noFill/>
          </p:spPr>
          <p:txBody>
            <a:bodyPr wrap="square" rtlCol="0">
              <a:spAutoFit/>
            </a:bodyPr>
            <a:lstStyle/>
            <a:p>
              <a:pPr marL="342900" indent="-342900">
                <a:buFont typeface="Calibri" panose="020F0502020204030204" pitchFamily="34" charset="0"/>
                <a:buChar char="―"/>
              </a:pPr>
              <a:r>
                <a:rPr lang="en-US" sz="2400" b="1" dirty="0">
                  <a:latin typeface="Calibri" panose="020F0502020204030204" pitchFamily="34" charset="0"/>
                  <a:cs typeface="Calibri" panose="020F0502020204030204" pitchFamily="34" charset="0"/>
                </a:rPr>
                <a:t>body mass may have influence on injury risk </a:t>
              </a:r>
              <a:r>
                <a:rPr lang="en-US" sz="2000" dirty="0">
                  <a:latin typeface="Calibri" panose="020F0502020204030204" pitchFamily="34" charset="0"/>
                  <a:cs typeface="Calibri" panose="020F0502020204030204" pitchFamily="34" charset="0"/>
                </a:rPr>
                <a:t>(</a:t>
              </a:r>
              <a:r>
                <a:rPr lang="en-US" sz="2000" dirty="0" err="1">
                  <a:latin typeface="Calibri" panose="020F0502020204030204" pitchFamily="34" charset="0"/>
                  <a:cs typeface="Calibri" panose="020F0502020204030204" pitchFamily="34" charset="0"/>
                </a:rPr>
                <a:t>Malisoux</a:t>
              </a:r>
              <a:r>
                <a:rPr lang="en-US" sz="2000" dirty="0">
                  <a:latin typeface="Calibri" panose="020F0502020204030204" pitchFamily="34" charset="0"/>
                  <a:cs typeface="Calibri" panose="020F0502020204030204" pitchFamily="34" charset="0"/>
                </a:rPr>
                <a:t> et al. 2020)</a:t>
              </a:r>
            </a:p>
            <a:p>
              <a:pPr marL="342900" indent="-342900">
                <a:buFont typeface="Calibri" panose="020F0502020204030204" pitchFamily="34" charset="0"/>
                <a:buChar char="―"/>
              </a:pPr>
              <a:r>
                <a:rPr lang="en-US" sz="2400" b="1" dirty="0">
                  <a:latin typeface="Calibri" panose="020F0502020204030204" pitchFamily="34" charset="0"/>
                  <a:cs typeface="Calibri" panose="020F0502020204030204" pitchFamily="34" charset="0"/>
                </a:rPr>
                <a:t>more resilient foams </a:t>
              </a:r>
              <a:r>
                <a:rPr lang="en-US" sz="2400" b="1" dirty="0">
                  <a:latin typeface="Calibri" panose="020F0502020204030204" pitchFamily="34" charset="0"/>
                  <a:cs typeface="Calibri" panose="020F0502020204030204" pitchFamily="34" charset="0"/>
                  <a:sym typeface="Wingdings" panose="05000000000000000000" pitchFamily="2" charset="2"/>
                </a:rPr>
                <a:t>&amp; improved running economy </a:t>
              </a:r>
              <a:r>
                <a:rPr lang="en-US" sz="2000" dirty="0">
                  <a:latin typeface="Calibri" panose="020F0502020204030204" pitchFamily="34" charset="0"/>
                  <a:cs typeface="Calibri" panose="020F0502020204030204" pitchFamily="34" charset="0"/>
                  <a:sym typeface="Wingdings" panose="05000000000000000000" pitchFamily="2" charset="2"/>
                </a:rPr>
                <a:t>(</a:t>
              </a:r>
              <a:r>
                <a:rPr lang="en-US" sz="2000" dirty="0" err="1">
                  <a:latin typeface="Calibri" panose="020F0502020204030204" pitchFamily="34" charset="0"/>
                  <a:cs typeface="Calibri" panose="020F0502020204030204" pitchFamily="34" charset="0"/>
                  <a:sym typeface="Wingdings" panose="05000000000000000000" pitchFamily="2" charset="2"/>
                </a:rPr>
                <a:t>Worobets</a:t>
              </a:r>
              <a:r>
                <a:rPr lang="en-US" sz="2000" dirty="0">
                  <a:latin typeface="Calibri" panose="020F0502020204030204" pitchFamily="34" charset="0"/>
                  <a:cs typeface="Calibri" panose="020F0502020204030204" pitchFamily="34" charset="0"/>
                  <a:sym typeface="Wingdings" panose="05000000000000000000" pitchFamily="2" charset="2"/>
                </a:rPr>
                <a:t> et al. 2014)</a:t>
              </a:r>
              <a:endParaRPr lang="en-US" sz="2400" dirty="0">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3567933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DA718F-991C-4451-84E5-DACEA42C2A02}"/>
              </a:ext>
            </a:extLst>
          </p:cNvPr>
          <p:cNvSpPr>
            <a:spLocks noGrp="1"/>
          </p:cNvSpPr>
          <p:nvPr>
            <p:ph type="title"/>
          </p:nvPr>
        </p:nvSpPr>
        <p:spPr/>
        <p:txBody>
          <a:bodyPr/>
          <a:lstStyle/>
          <a:p>
            <a:r>
              <a:rPr lang="en-US" dirty="0"/>
              <a:t>…though little known about perception and mechanical properties link</a:t>
            </a:r>
          </a:p>
        </p:txBody>
      </p:sp>
      <p:sp>
        <p:nvSpPr>
          <p:cNvPr id="3" name="Content Placeholder 2">
            <a:extLst>
              <a:ext uri="{FF2B5EF4-FFF2-40B4-BE49-F238E27FC236}">
                <a16:creationId xmlns:a16="http://schemas.microsoft.com/office/drawing/2014/main" id="{B3EAF427-CC6F-438C-84E8-6658E48F2E61}"/>
              </a:ext>
            </a:extLst>
          </p:cNvPr>
          <p:cNvSpPr>
            <a:spLocks noGrp="1"/>
          </p:cNvSpPr>
          <p:nvPr>
            <p:ph idx="1"/>
          </p:nvPr>
        </p:nvSpPr>
        <p:spPr>
          <a:xfrm>
            <a:off x="609600" y="1240154"/>
            <a:ext cx="10972800" cy="843827"/>
          </a:xfrm>
        </p:spPr>
        <p:txBody>
          <a:bodyPr>
            <a:noAutofit/>
          </a:bodyPr>
          <a:lstStyle/>
          <a:p>
            <a:pPr marL="0" indent="0">
              <a:buNone/>
            </a:pPr>
            <a:r>
              <a:rPr lang="en-US" sz="2400" b="1" dirty="0"/>
              <a:t>Cushioning often cited as one of the most desired features in a shoe</a:t>
            </a:r>
            <a:r>
              <a:rPr lang="en-US" sz="2800" b="1" dirty="0"/>
              <a:t> </a:t>
            </a:r>
            <a:r>
              <a:rPr lang="en-US" sz="2000" dirty="0"/>
              <a:t>(Schubert et al. 2011; Clifton et al. 2011)</a:t>
            </a:r>
          </a:p>
          <a:p>
            <a:pPr marL="0" indent="0">
              <a:buNone/>
            </a:pPr>
            <a:endParaRPr lang="en-US" sz="2400" dirty="0"/>
          </a:p>
        </p:txBody>
      </p:sp>
      <p:sp>
        <p:nvSpPr>
          <p:cNvPr id="7" name="Content Placeholder 2">
            <a:extLst>
              <a:ext uri="{FF2B5EF4-FFF2-40B4-BE49-F238E27FC236}">
                <a16:creationId xmlns:a16="http://schemas.microsoft.com/office/drawing/2014/main" id="{1DF07B52-118F-4F6B-99F9-22F9E9EAD423}"/>
              </a:ext>
            </a:extLst>
          </p:cNvPr>
          <p:cNvSpPr txBox="1">
            <a:spLocks/>
          </p:cNvSpPr>
          <p:nvPr/>
        </p:nvSpPr>
        <p:spPr>
          <a:xfrm>
            <a:off x="1524000" y="2338912"/>
            <a:ext cx="10058400" cy="914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baseline="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baseline="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baseline="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baseline="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Calibri" panose="020F0502020204030204" pitchFamily="34" charset="0"/>
              <a:buChar char="―"/>
            </a:pPr>
            <a:r>
              <a:rPr lang="en-US" sz="2400" b="1" dirty="0"/>
              <a:t>Preference towards softer shoes (i.e. decreased midsole hardness)    </a:t>
            </a:r>
            <a:r>
              <a:rPr lang="en-US" sz="2000" dirty="0"/>
              <a:t>(</a:t>
            </a:r>
            <a:r>
              <a:rPr lang="en-US" sz="2000" dirty="0" err="1"/>
              <a:t>Sterzing</a:t>
            </a:r>
            <a:r>
              <a:rPr lang="en-US" sz="2000" dirty="0"/>
              <a:t> et al. 2012)</a:t>
            </a:r>
            <a:r>
              <a:rPr lang="en-US" sz="2000" b="1" dirty="0"/>
              <a:t> </a:t>
            </a:r>
            <a:endParaRPr lang="en-US" sz="2000" dirty="0"/>
          </a:p>
          <a:p>
            <a:pPr marL="0"/>
            <a:endParaRPr lang="en-US" dirty="0"/>
          </a:p>
        </p:txBody>
      </p:sp>
      <p:sp>
        <p:nvSpPr>
          <p:cNvPr id="8" name="Content Placeholder 2">
            <a:extLst>
              <a:ext uri="{FF2B5EF4-FFF2-40B4-BE49-F238E27FC236}">
                <a16:creationId xmlns:a16="http://schemas.microsoft.com/office/drawing/2014/main" id="{00C99392-6957-4E3F-BEC6-E173ACE72D8A}"/>
              </a:ext>
            </a:extLst>
          </p:cNvPr>
          <p:cNvSpPr txBox="1">
            <a:spLocks/>
          </p:cNvSpPr>
          <p:nvPr/>
        </p:nvSpPr>
        <p:spPr>
          <a:xfrm>
            <a:off x="609600" y="3508243"/>
            <a:ext cx="10972800" cy="914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baseline="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baseline="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baseline="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baseline="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400" b="1" dirty="0"/>
              <a:t>Torsional stiffness, heel-to-toe offset, and support also play a role in satisfaction of shoe </a:t>
            </a:r>
            <a:r>
              <a:rPr lang="en-US" sz="2000" dirty="0"/>
              <a:t>(Miller et al. 2000)</a:t>
            </a:r>
          </a:p>
        </p:txBody>
      </p:sp>
      <p:sp>
        <p:nvSpPr>
          <p:cNvPr id="9" name="Rectangle 8">
            <a:extLst>
              <a:ext uri="{FF2B5EF4-FFF2-40B4-BE49-F238E27FC236}">
                <a16:creationId xmlns:a16="http://schemas.microsoft.com/office/drawing/2014/main" id="{0F62A918-527F-4314-9F4E-8A64205E4EB6}"/>
              </a:ext>
            </a:extLst>
          </p:cNvPr>
          <p:cNvSpPr/>
          <p:nvPr/>
        </p:nvSpPr>
        <p:spPr>
          <a:xfrm>
            <a:off x="1524000" y="4677574"/>
            <a:ext cx="10058400" cy="830997"/>
          </a:xfrm>
          <a:prstGeom prst="rect">
            <a:avLst/>
          </a:prstGeom>
        </p:spPr>
        <p:txBody>
          <a:bodyPr wrap="square">
            <a:spAutoFit/>
          </a:bodyPr>
          <a:lstStyle/>
          <a:p>
            <a:pPr marL="342900" indent="-342900">
              <a:buFont typeface="Calibri" panose="020F0502020204030204" pitchFamily="34" charset="0"/>
              <a:buChar char="―"/>
            </a:pPr>
            <a:r>
              <a:rPr lang="en-US" sz="2400" b="1" dirty="0"/>
              <a:t> Importance of other features may differ with sex </a:t>
            </a:r>
            <a:r>
              <a:rPr lang="en-US" sz="2000" dirty="0"/>
              <a:t>(Clifton et al. 2011)                    </a:t>
            </a:r>
            <a:r>
              <a:rPr lang="en-US" sz="2400" b="1" dirty="0"/>
              <a:t>&amp; age </a:t>
            </a:r>
            <a:r>
              <a:rPr lang="en-US" sz="2000" dirty="0"/>
              <a:t>(Schubert et al. 2011)</a:t>
            </a:r>
            <a:endParaRPr lang="en-US" sz="2400" dirty="0"/>
          </a:p>
        </p:txBody>
      </p:sp>
    </p:spTree>
    <p:extLst>
      <p:ext uri="{BB962C8B-B14F-4D97-AF65-F5344CB8AC3E}">
        <p14:creationId xmlns:p14="http://schemas.microsoft.com/office/powerpoint/2010/main" val="2996801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5F9D4-C87A-4EEA-BD99-76B3B2AF6DF8}"/>
              </a:ext>
            </a:extLst>
          </p:cNvPr>
          <p:cNvSpPr>
            <a:spLocks noGrp="1"/>
          </p:cNvSpPr>
          <p:nvPr>
            <p:ph type="title"/>
          </p:nvPr>
        </p:nvSpPr>
        <p:spPr/>
        <p:txBody>
          <a:bodyPr/>
          <a:lstStyle/>
          <a:p>
            <a:r>
              <a:rPr lang="en-US" dirty="0"/>
              <a:t>Purpose</a:t>
            </a:r>
          </a:p>
        </p:txBody>
      </p:sp>
      <p:sp>
        <p:nvSpPr>
          <p:cNvPr id="3" name="Content Placeholder 2">
            <a:extLst>
              <a:ext uri="{FF2B5EF4-FFF2-40B4-BE49-F238E27FC236}">
                <a16:creationId xmlns:a16="http://schemas.microsoft.com/office/drawing/2014/main" id="{3D2C3FE3-356A-43ED-8A4D-A5018A4760BE}"/>
              </a:ext>
            </a:extLst>
          </p:cNvPr>
          <p:cNvSpPr>
            <a:spLocks noGrp="1"/>
          </p:cNvSpPr>
          <p:nvPr>
            <p:ph idx="1"/>
          </p:nvPr>
        </p:nvSpPr>
        <p:spPr>
          <a:xfrm>
            <a:off x="609600" y="1954804"/>
            <a:ext cx="10972800" cy="915986"/>
          </a:xfrm>
        </p:spPr>
        <p:txBody>
          <a:bodyPr>
            <a:normAutofit/>
          </a:bodyPr>
          <a:lstStyle/>
          <a:p>
            <a:pPr marL="0" indent="0">
              <a:buNone/>
            </a:pPr>
            <a:r>
              <a:rPr lang="en-US" sz="2400" b="1" dirty="0"/>
              <a:t>Tool to predict how well a shoe will be perceived based on its properties would be invaluable to footwear companies</a:t>
            </a:r>
          </a:p>
        </p:txBody>
      </p:sp>
      <p:sp>
        <p:nvSpPr>
          <p:cNvPr id="4" name="Content Placeholder 2">
            <a:extLst>
              <a:ext uri="{FF2B5EF4-FFF2-40B4-BE49-F238E27FC236}">
                <a16:creationId xmlns:a16="http://schemas.microsoft.com/office/drawing/2014/main" id="{E7D1AA9F-74CF-48F4-8983-9D0A4D1E6DB5}"/>
              </a:ext>
            </a:extLst>
          </p:cNvPr>
          <p:cNvSpPr txBox="1">
            <a:spLocks/>
          </p:cNvSpPr>
          <p:nvPr/>
        </p:nvSpPr>
        <p:spPr>
          <a:xfrm>
            <a:off x="609600" y="956930"/>
            <a:ext cx="10972800" cy="915986"/>
          </a:xfrm>
          <a:prstGeom prst="roundRect">
            <a:avLst/>
          </a:prstGeom>
          <a:solidFill>
            <a:schemeClr val="tx2">
              <a:lumMod val="60000"/>
              <a:lumOff val="40000"/>
            </a:schemeClr>
          </a:solidFill>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baseline="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baseline="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baseline="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baseline="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400" b="1" dirty="0">
                <a:solidFill>
                  <a:schemeClr val="bg1"/>
                </a:solidFill>
              </a:rPr>
              <a:t>Can we predict satisfaction of a shoe and willingness to purchase footwear from a shoe’s mechanical properties?</a:t>
            </a:r>
          </a:p>
        </p:txBody>
      </p:sp>
      <p:sp>
        <p:nvSpPr>
          <p:cNvPr id="5" name="Content Placeholder 2">
            <a:extLst>
              <a:ext uri="{FF2B5EF4-FFF2-40B4-BE49-F238E27FC236}">
                <a16:creationId xmlns:a16="http://schemas.microsoft.com/office/drawing/2014/main" id="{055AFF24-3D0E-4C9A-910A-D5B8A808D283}"/>
              </a:ext>
            </a:extLst>
          </p:cNvPr>
          <p:cNvSpPr txBox="1">
            <a:spLocks/>
          </p:cNvSpPr>
          <p:nvPr/>
        </p:nvSpPr>
        <p:spPr>
          <a:xfrm>
            <a:off x="609600" y="4701548"/>
            <a:ext cx="10972800" cy="91598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baseline="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baseline="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baseline="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baseline="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400" b="1" dirty="0"/>
              <a:t>Knowing relationships between properties and satisfaction would allow footwear manufacturers to possibly focus on just a few key parameters</a:t>
            </a:r>
          </a:p>
        </p:txBody>
      </p:sp>
      <p:sp>
        <p:nvSpPr>
          <p:cNvPr id="6" name="Content Placeholder 2">
            <a:extLst>
              <a:ext uri="{FF2B5EF4-FFF2-40B4-BE49-F238E27FC236}">
                <a16:creationId xmlns:a16="http://schemas.microsoft.com/office/drawing/2014/main" id="{AD2BA46B-20EA-4F9E-A1C7-E858DB47A96F}"/>
              </a:ext>
            </a:extLst>
          </p:cNvPr>
          <p:cNvSpPr txBox="1">
            <a:spLocks/>
          </p:cNvSpPr>
          <p:nvPr/>
        </p:nvSpPr>
        <p:spPr>
          <a:xfrm>
            <a:off x="609600" y="3703674"/>
            <a:ext cx="10972800" cy="915986"/>
          </a:xfrm>
          <a:prstGeom prst="roundRect">
            <a:avLst/>
          </a:prstGeom>
          <a:solidFill>
            <a:schemeClr val="tx2">
              <a:lumMod val="60000"/>
              <a:lumOff val="40000"/>
            </a:schemeClr>
          </a:solidFill>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baseline="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baseline="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baseline="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baseline="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400" b="1" dirty="0">
                <a:solidFill>
                  <a:schemeClr val="bg1"/>
                </a:solidFill>
              </a:rPr>
              <a:t>What properties are most important for determining satisfaction or willingness-to-buy in a shoe?</a:t>
            </a:r>
          </a:p>
        </p:txBody>
      </p:sp>
    </p:spTree>
    <p:extLst>
      <p:ext uri="{BB962C8B-B14F-4D97-AF65-F5344CB8AC3E}">
        <p14:creationId xmlns:p14="http://schemas.microsoft.com/office/powerpoint/2010/main" val="2509639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BDB97-A507-4151-805E-2D4803447C66}"/>
              </a:ext>
            </a:extLst>
          </p:cNvPr>
          <p:cNvSpPr>
            <a:spLocks noGrp="1"/>
          </p:cNvSpPr>
          <p:nvPr>
            <p:ph type="title"/>
          </p:nvPr>
        </p:nvSpPr>
        <p:spPr/>
        <p:txBody>
          <a:bodyPr/>
          <a:lstStyle/>
          <a:p>
            <a:r>
              <a:rPr lang="en-US" dirty="0"/>
              <a:t>Database</a:t>
            </a:r>
          </a:p>
        </p:txBody>
      </p:sp>
      <p:sp>
        <p:nvSpPr>
          <p:cNvPr id="4" name="TextBox 3">
            <a:extLst>
              <a:ext uri="{FF2B5EF4-FFF2-40B4-BE49-F238E27FC236}">
                <a16:creationId xmlns:a16="http://schemas.microsoft.com/office/drawing/2014/main" id="{476D39CF-1693-4D18-BB76-5AE54E476ADE}"/>
              </a:ext>
            </a:extLst>
          </p:cNvPr>
          <p:cNvSpPr txBox="1"/>
          <p:nvPr/>
        </p:nvSpPr>
        <p:spPr>
          <a:xfrm>
            <a:off x="637954" y="750615"/>
            <a:ext cx="11554046" cy="461665"/>
          </a:xfrm>
          <a:prstGeom prst="rect">
            <a:avLst/>
          </a:prstGeom>
          <a:noFill/>
        </p:spPr>
        <p:txBody>
          <a:bodyPr wrap="square" rtlCol="0">
            <a:spAutoFit/>
          </a:bodyPr>
          <a:lstStyle/>
          <a:p>
            <a:r>
              <a:rPr lang="en-US" sz="2400" b="1" dirty="0">
                <a:cs typeface="Arial" panose="020B0604020202020204" pitchFamily="34" charset="0"/>
              </a:rPr>
              <a:t>Compiled across multiple studies in the Brooks Running Research Lab</a:t>
            </a:r>
          </a:p>
        </p:txBody>
      </p:sp>
      <p:sp>
        <p:nvSpPr>
          <p:cNvPr id="5" name="TextBox 4">
            <a:extLst>
              <a:ext uri="{FF2B5EF4-FFF2-40B4-BE49-F238E27FC236}">
                <a16:creationId xmlns:a16="http://schemas.microsoft.com/office/drawing/2014/main" id="{19E4F9EC-7F55-4301-87BD-D471F2419DD9}"/>
              </a:ext>
            </a:extLst>
          </p:cNvPr>
          <p:cNvSpPr txBox="1"/>
          <p:nvPr/>
        </p:nvSpPr>
        <p:spPr>
          <a:xfrm>
            <a:off x="637954" y="1424240"/>
            <a:ext cx="11554046" cy="1692771"/>
          </a:xfrm>
          <a:prstGeom prst="rect">
            <a:avLst/>
          </a:prstGeom>
          <a:noFill/>
        </p:spPr>
        <p:txBody>
          <a:bodyPr wrap="square" rtlCol="0">
            <a:spAutoFit/>
          </a:bodyPr>
          <a:lstStyle/>
          <a:p>
            <a:r>
              <a:rPr lang="en-US" sz="2400" b="1" dirty="0">
                <a:cs typeface="Arial" panose="020B0604020202020204" pitchFamily="34" charset="0"/>
              </a:rPr>
              <a:t>Subjects - 119 unique runners</a:t>
            </a:r>
          </a:p>
          <a:p>
            <a:pPr marL="800100" lvl="1" indent="-342900">
              <a:buFont typeface="Calibri" panose="020F0502020204030204" pitchFamily="34" charset="0"/>
              <a:buChar char="―"/>
            </a:pPr>
            <a:r>
              <a:rPr lang="en-US" sz="2000" b="1" dirty="0"/>
              <a:t>35 males, 83 females</a:t>
            </a:r>
          </a:p>
          <a:p>
            <a:pPr marL="800100" lvl="1" indent="-342900">
              <a:buFont typeface="Calibri" panose="020F0502020204030204" pitchFamily="34" charset="0"/>
              <a:buChar char="―"/>
            </a:pPr>
            <a:r>
              <a:rPr lang="en-US" sz="2000" b="1" dirty="0"/>
              <a:t>66.0 ± 10.3 kg</a:t>
            </a:r>
          </a:p>
          <a:p>
            <a:pPr marL="800100" lvl="1" indent="-342900">
              <a:buFont typeface="Calibri" panose="020F0502020204030204" pitchFamily="34" charset="0"/>
              <a:buChar char="―"/>
            </a:pPr>
            <a:r>
              <a:rPr lang="en-US" sz="2000" b="1" dirty="0"/>
              <a:t>1.68 ± 0.07 m</a:t>
            </a:r>
          </a:p>
          <a:p>
            <a:pPr marL="800100" lvl="1" indent="-342900">
              <a:buFont typeface="Calibri" panose="020F0502020204030204" pitchFamily="34" charset="0"/>
              <a:buChar char="―"/>
            </a:pPr>
            <a:r>
              <a:rPr lang="en-US" sz="2000" b="1" dirty="0"/>
              <a:t>36.4 ± 8.8 years-old</a:t>
            </a:r>
            <a:endParaRPr lang="en-US" sz="2000" b="1" dirty="0">
              <a:cs typeface="Arial" panose="020B0604020202020204" pitchFamily="34" charset="0"/>
            </a:endParaRPr>
          </a:p>
        </p:txBody>
      </p:sp>
      <p:sp>
        <p:nvSpPr>
          <p:cNvPr id="6" name="TextBox 5">
            <a:extLst>
              <a:ext uri="{FF2B5EF4-FFF2-40B4-BE49-F238E27FC236}">
                <a16:creationId xmlns:a16="http://schemas.microsoft.com/office/drawing/2014/main" id="{C06F2EC5-1752-4814-A89B-B2A42A7DCE62}"/>
              </a:ext>
            </a:extLst>
          </p:cNvPr>
          <p:cNvSpPr txBox="1"/>
          <p:nvPr/>
        </p:nvSpPr>
        <p:spPr>
          <a:xfrm>
            <a:off x="637954" y="3297073"/>
            <a:ext cx="11554046" cy="1077218"/>
          </a:xfrm>
          <a:prstGeom prst="rect">
            <a:avLst/>
          </a:prstGeom>
          <a:noFill/>
        </p:spPr>
        <p:txBody>
          <a:bodyPr wrap="square" rtlCol="0">
            <a:spAutoFit/>
          </a:bodyPr>
          <a:lstStyle/>
          <a:p>
            <a:r>
              <a:rPr lang="en-US" sz="2400" b="1" dirty="0">
                <a:cs typeface="Arial" panose="020B0604020202020204" pitchFamily="34" charset="0"/>
              </a:rPr>
              <a:t>Shoe mechanical properties</a:t>
            </a:r>
          </a:p>
          <a:p>
            <a:pPr marL="800100" lvl="1" indent="-342900">
              <a:buFont typeface="Calibri" panose="020F0502020204030204" pitchFamily="34" charset="0"/>
              <a:buChar char="―"/>
            </a:pPr>
            <a:r>
              <a:rPr lang="en-US" sz="2000" b="1" dirty="0"/>
              <a:t>69 shoes </a:t>
            </a:r>
          </a:p>
          <a:p>
            <a:pPr marL="800100" lvl="1" indent="-342900">
              <a:buFont typeface="Calibri" panose="020F0502020204030204" pitchFamily="34" charset="0"/>
              <a:buChar char="―"/>
            </a:pPr>
            <a:r>
              <a:rPr lang="en-US" sz="2000" b="1" dirty="0">
                <a:cs typeface="Arial" panose="020B0604020202020204" pitchFamily="34" charset="0"/>
              </a:rPr>
              <a:t>8 brands</a:t>
            </a:r>
          </a:p>
        </p:txBody>
      </p:sp>
      <p:sp>
        <p:nvSpPr>
          <p:cNvPr id="7" name="TextBox 6">
            <a:extLst>
              <a:ext uri="{FF2B5EF4-FFF2-40B4-BE49-F238E27FC236}">
                <a16:creationId xmlns:a16="http://schemas.microsoft.com/office/drawing/2014/main" id="{88B447F2-3DD2-4C82-9D31-CE16D09F0D9E}"/>
              </a:ext>
            </a:extLst>
          </p:cNvPr>
          <p:cNvSpPr txBox="1"/>
          <p:nvPr/>
        </p:nvSpPr>
        <p:spPr>
          <a:xfrm>
            <a:off x="637954" y="4554354"/>
            <a:ext cx="10632558" cy="1692771"/>
          </a:xfrm>
          <a:prstGeom prst="rect">
            <a:avLst/>
          </a:prstGeom>
          <a:noFill/>
        </p:spPr>
        <p:txBody>
          <a:bodyPr wrap="square" rtlCol="0">
            <a:spAutoFit/>
          </a:bodyPr>
          <a:lstStyle/>
          <a:p>
            <a:r>
              <a:rPr lang="en-US" sz="2400" b="1" dirty="0">
                <a:cs typeface="Arial" panose="020B0604020202020204" pitchFamily="34" charset="0"/>
              </a:rPr>
              <a:t>Perception Scores</a:t>
            </a:r>
          </a:p>
          <a:p>
            <a:pPr marL="800100" lvl="1" indent="-342900">
              <a:buFont typeface="Calibri" panose="020F0502020204030204" pitchFamily="34" charset="0"/>
              <a:buChar char="―"/>
            </a:pPr>
            <a:r>
              <a:rPr lang="en-US" sz="2000" b="1" dirty="0"/>
              <a:t>Degree of Satisfaction: 7-pt Likert scale (1: very dissatisfied; 4: neutral; 7: very satisfied)</a:t>
            </a:r>
          </a:p>
          <a:p>
            <a:pPr marL="800100" lvl="1" indent="-342900">
              <a:buFont typeface="Calibri" panose="020F0502020204030204" pitchFamily="34" charset="0"/>
              <a:buChar char="―"/>
            </a:pPr>
            <a:r>
              <a:rPr lang="en-US" sz="2000" b="1" dirty="0"/>
              <a:t>Overall Satisfaction: degree of satisfaction transformed to a 3-pt Likert scale </a:t>
            </a:r>
          </a:p>
          <a:p>
            <a:pPr lvl="1"/>
            <a:r>
              <a:rPr lang="en-US" sz="2000" b="1" dirty="0"/>
              <a:t>	(1: dissatisfied; 2: neutral; 3: satisfied)</a:t>
            </a:r>
          </a:p>
          <a:p>
            <a:pPr marL="800100" lvl="1" indent="-342900">
              <a:buFont typeface="Calibri" panose="020F0502020204030204" pitchFamily="34" charset="0"/>
              <a:buChar char="―"/>
            </a:pPr>
            <a:r>
              <a:rPr lang="en-US" sz="2000" b="1" dirty="0">
                <a:cs typeface="Arial" panose="020B0604020202020204" pitchFamily="34" charset="0"/>
              </a:rPr>
              <a:t>Willingness-to-buy: Yes/No</a:t>
            </a:r>
          </a:p>
        </p:txBody>
      </p:sp>
    </p:spTree>
    <p:extLst>
      <p:ext uri="{BB962C8B-B14F-4D97-AF65-F5344CB8AC3E}">
        <p14:creationId xmlns:p14="http://schemas.microsoft.com/office/powerpoint/2010/main" val="2069030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AEB10-921A-4743-9230-1B9F5E3BDEFB}"/>
              </a:ext>
            </a:extLst>
          </p:cNvPr>
          <p:cNvSpPr>
            <a:spLocks noGrp="1"/>
          </p:cNvSpPr>
          <p:nvPr>
            <p:ph type="title"/>
          </p:nvPr>
        </p:nvSpPr>
        <p:spPr/>
        <p:txBody>
          <a:bodyPr/>
          <a:lstStyle/>
          <a:p>
            <a:r>
              <a:rPr lang="en-US" dirty="0"/>
              <a:t>Database</a:t>
            </a:r>
          </a:p>
        </p:txBody>
      </p:sp>
      <p:pic>
        <p:nvPicPr>
          <p:cNvPr id="1026" name="Picture 2" descr="Runner Silhouette (Girl) RUNNERDecal | Girl silhouette, Running girl  tattoos, Silhouette">
            <a:extLst>
              <a:ext uri="{FF2B5EF4-FFF2-40B4-BE49-F238E27FC236}">
                <a16:creationId xmlns:a16="http://schemas.microsoft.com/office/drawing/2014/main" id="{6CA8BCA8-E1C8-41C9-ACBE-3F184063B15C}"/>
              </a:ext>
            </a:extLst>
          </p:cNvPr>
          <p:cNvPicPr>
            <a:picLocks noChangeAspect="1" noChangeArrowheads="1"/>
          </p:cNvPicPr>
          <p:nvPr/>
        </p:nvPicPr>
        <p:blipFill>
          <a:blip r:embed="rId3" cstate="print">
            <a:duotone>
              <a:prstClr val="black"/>
              <a:schemeClr val="accent2">
                <a:tint val="45000"/>
                <a:satMod val="400000"/>
              </a:schemeClr>
            </a:duotone>
            <a:extLst>
              <a:ext uri="{BEBA8EAE-BF5A-486C-A8C5-ECC9F3942E4B}">
                <a14:imgProps xmlns:a14="http://schemas.microsoft.com/office/drawing/2010/main">
                  <a14:imgLayer r:embed="rId4">
                    <a14:imgEffect>
                      <a14:backgroundRemoval t="1292" b="98384" l="9855" r="89984">
                        <a14:foregroundMark x1="57189" y1="4847" x2="59289" y2="7270"/>
                        <a14:foregroundMark x1="71890" y1="94669" x2="68659" y2="91599"/>
                        <a14:foregroundMark x1="68013" y1="98546" x2="68174" y2="97738"/>
                        <a14:foregroundMark x1="56866" y1="1292" x2="56866" y2="1292"/>
                        <a14:backgroundMark x1="53473" y1="14378" x2="53473" y2="14378"/>
                        <a14:backgroundMark x1="48950" y1="28595" x2="48950" y2="28595"/>
                      </a14:backgroundRemoval>
                    </a14:imgEffect>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776527" y="2286000"/>
            <a:ext cx="2286000" cy="2286000"/>
          </a:xfrm>
          <a:prstGeom prst="rect">
            <a:avLst/>
          </a:prstGeom>
          <a:noFill/>
        </p:spPr>
      </p:pic>
      <p:sp>
        <p:nvSpPr>
          <p:cNvPr id="36" name="TextBox 35">
            <a:extLst>
              <a:ext uri="{FF2B5EF4-FFF2-40B4-BE49-F238E27FC236}">
                <a16:creationId xmlns:a16="http://schemas.microsoft.com/office/drawing/2014/main" id="{B070E169-7FA8-42A3-A958-1ECE81F52620}"/>
              </a:ext>
            </a:extLst>
          </p:cNvPr>
          <p:cNvSpPr txBox="1"/>
          <p:nvPr/>
        </p:nvSpPr>
        <p:spPr>
          <a:xfrm>
            <a:off x="273250" y="1806681"/>
            <a:ext cx="3292553" cy="461665"/>
          </a:xfrm>
          <a:prstGeom prst="rect">
            <a:avLst/>
          </a:prstGeom>
          <a:noFill/>
        </p:spPr>
        <p:txBody>
          <a:bodyPr wrap="square" rtlCol="0">
            <a:spAutoFit/>
          </a:bodyPr>
          <a:lstStyle/>
          <a:p>
            <a:pPr algn="ctr"/>
            <a:r>
              <a:rPr lang="en-US" sz="2400" b="1" dirty="0">
                <a:cs typeface="Arial" panose="020B0604020202020204" pitchFamily="34" charset="0"/>
              </a:rPr>
              <a:t>119 unique runners</a:t>
            </a:r>
          </a:p>
        </p:txBody>
      </p:sp>
      <p:sp>
        <p:nvSpPr>
          <p:cNvPr id="37" name="TextBox 36">
            <a:extLst>
              <a:ext uri="{FF2B5EF4-FFF2-40B4-BE49-F238E27FC236}">
                <a16:creationId xmlns:a16="http://schemas.microsoft.com/office/drawing/2014/main" id="{A1BE05A2-51B3-4A3D-8B3A-9FD8B2159186}"/>
              </a:ext>
            </a:extLst>
          </p:cNvPr>
          <p:cNvSpPr txBox="1"/>
          <p:nvPr/>
        </p:nvSpPr>
        <p:spPr>
          <a:xfrm>
            <a:off x="491999" y="4589654"/>
            <a:ext cx="2855054" cy="1323439"/>
          </a:xfrm>
          <a:prstGeom prst="rect">
            <a:avLst/>
          </a:prstGeom>
          <a:noFill/>
        </p:spPr>
        <p:txBody>
          <a:bodyPr wrap="square" rtlCol="0">
            <a:spAutoFit/>
          </a:bodyPr>
          <a:lstStyle/>
          <a:p>
            <a:pPr marL="0" lvl="1" indent="-342900">
              <a:buFont typeface="Calibri" panose="020F0502020204030204" pitchFamily="34" charset="0"/>
              <a:buChar char="―"/>
            </a:pPr>
            <a:r>
              <a:rPr lang="en-US" sz="2000" b="1" dirty="0"/>
              <a:t>35 males, 83 females</a:t>
            </a:r>
          </a:p>
          <a:p>
            <a:pPr marL="0" lvl="1" indent="-342900">
              <a:buFont typeface="Calibri" panose="020F0502020204030204" pitchFamily="34" charset="0"/>
              <a:buChar char="―"/>
            </a:pPr>
            <a:r>
              <a:rPr lang="en-US" sz="2000" b="1" dirty="0"/>
              <a:t>66.0 ± 10.3 kg</a:t>
            </a:r>
          </a:p>
          <a:p>
            <a:pPr marL="0" lvl="1" indent="-342900">
              <a:buFont typeface="Calibri" panose="020F0502020204030204" pitchFamily="34" charset="0"/>
              <a:buChar char="―"/>
            </a:pPr>
            <a:r>
              <a:rPr lang="en-US" sz="2000" b="1" dirty="0"/>
              <a:t>1.68 ± 0.07 m</a:t>
            </a:r>
          </a:p>
          <a:p>
            <a:pPr marL="0" lvl="1" indent="-342900">
              <a:buFont typeface="Calibri" panose="020F0502020204030204" pitchFamily="34" charset="0"/>
              <a:buChar char="―"/>
            </a:pPr>
            <a:r>
              <a:rPr lang="en-US" sz="2000" b="1" dirty="0"/>
              <a:t>36.4 ± 8.8 years-old</a:t>
            </a:r>
            <a:endParaRPr lang="en-US" sz="2000" b="1" dirty="0">
              <a:cs typeface="Arial" panose="020B0604020202020204" pitchFamily="34" charset="0"/>
            </a:endParaRPr>
          </a:p>
        </p:txBody>
      </p:sp>
      <p:pic>
        <p:nvPicPr>
          <p:cNvPr id="38" name="Picture 37">
            <a:extLst>
              <a:ext uri="{FF2B5EF4-FFF2-40B4-BE49-F238E27FC236}">
                <a16:creationId xmlns:a16="http://schemas.microsoft.com/office/drawing/2014/main" id="{D9AB058F-864A-4DA0-8B8C-62BFBF02451C}"/>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r="36115" b="-3814"/>
          <a:stretch/>
        </p:blipFill>
        <p:spPr>
          <a:xfrm flipH="1">
            <a:off x="4724400" y="2786315"/>
            <a:ext cx="2743200" cy="1285369"/>
          </a:xfrm>
          <a:prstGeom prst="rect">
            <a:avLst/>
          </a:prstGeom>
        </p:spPr>
      </p:pic>
      <p:sp>
        <p:nvSpPr>
          <p:cNvPr id="39" name="TextBox 38">
            <a:extLst>
              <a:ext uri="{FF2B5EF4-FFF2-40B4-BE49-F238E27FC236}">
                <a16:creationId xmlns:a16="http://schemas.microsoft.com/office/drawing/2014/main" id="{D7AA5B09-883B-4A5A-9D09-629A72A7E6E9}"/>
              </a:ext>
            </a:extLst>
          </p:cNvPr>
          <p:cNvSpPr txBox="1"/>
          <p:nvPr/>
        </p:nvSpPr>
        <p:spPr>
          <a:xfrm>
            <a:off x="4226513" y="1806681"/>
            <a:ext cx="3738974" cy="461665"/>
          </a:xfrm>
          <a:prstGeom prst="rect">
            <a:avLst/>
          </a:prstGeom>
          <a:noFill/>
        </p:spPr>
        <p:txBody>
          <a:bodyPr wrap="square" rtlCol="0">
            <a:spAutoFit/>
          </a:bodyPr>
          <a:lstStyle/>
          <a:p>
            <a:pPr algn="ctr"/>
            <a:r>
              <a:rPr lang="en-US" sz="2400" b="1" dirty="0">
                <a:cs typeface="Arial" panose="020B0604020202020204" pitchFamily="34" charset="0"/>
              </a:rPr>
              <a:t>Shoe mechanical properties</a:t>
            </a:r>
          </a:p>
        </p:txBody>
      </p:sp>
      <p:sp>
        <p:nvSpPr>
          <p:cNvPr id="40" name="TextBox 39">
            <a:extLst>
              <a:ext uri="{FF2B5EF4-FFF2-40B4-BE49-F238E27FC236}">
                <a16:creationId xmlns:a16="http://schemas.microsoft.com/office/drawing/2014/main" id="{7DEF40BC-0176-4BE8-9C2F-AE1382D3E044}"/>
              </a:ext>
            </a:extLst>
          </p:cNvPr>
          <p:cNvSpPr txBox="1"/>
          <p:nvPr/>
        </p:nvSpPr>
        <p:spPr>
          <a:xfrm>
            <a:off x="5264357" y="4589653"/>
            <a:ext cx="1663286" cy="707886"/>
          </a:xfrm>
          <a:prstGeom prst="rect">
            <a:avLst/>
          </a:prstGeom>
          <a:noFill/>
        </p:spPr>
        <p:txBody>
          <a:bodyPr wrap="square" rtlCol="0">
            <a:spAutoFit/>
          </a:bodyPr>
          <a:lstStyle/>
          <a:p>
            <a:pPr marL="0" lvl="1" indent="-342900">
              <a:buFont typeface="Calibri" panose="020F0502020204030204" pitchFamily="34" charset="0"/>
              <a:buChar char="―"/>
            </a:pPr>
            <a:r>
              <a:rPr lang="en-US" sz="2000" b="1" dirty="0"/>
              <a:t>69 shoes </a:t>
            </a:r>
          </a:p>
          <a:p>
            <a:pPr marL="0" lvl="1" indent="-342900">
              <a:buFont typeface="Calibri" panose="020F0502020204030204" pitchFamily="34" charset="0"/>
              <a:buChar char="―"/>
            </a:pPr>
            <a:r>
              <a:rPr lang="en-US" sz="2000" b="1" dirty="0">
                <a:cs typeface="Arial" panose="020B0604020202020204" pitchFamily="34" charset="0"/>
              </a:rPr>
              <a:t>8 brands</a:t>
            </a:r>
          </a:p>
        </p:txBody>
      </p:sp>
      <p:grpSp>
        <p:nvGrpSpPr>
          <p:cNvPr id="49" name="Group 48">
            <a:extLst>
              <a:ext uri="{FF2B5EF4-FFF2-40B4-BE49-F238E27FC236}">
                <a16:creationId xmlns:a16="http://schemas.microsoft.com/office/drawing/2014/main" id="{7DF12149-B92B-43B2-A234-620A40C239AB}"/>
              </a:ext>
            </a:extLst>
          </p:cNvPr>
          <p:cNvGrpSpPr/>
          <p:nvPr/>
        </p:nvGrpSpPr>
        <p:grpSpPr>
          <a:xfrm>
            <a:off x="9597348" y="2536156"/>
            <a:ext cx="1289304" cy="1785685"/>
            <a:chOff x="9692640" y="1585814"/>
            <a:chExt cx="1289304" cy="1785685"/>
          </a:xfrm>
        </p:grpSpPr>
        <p:sp>
          <p:nvSpPr>
            <p:cNvPr id="35" name="Rectangle: Rounded Corners 34">
              <a:extLst>
                <a:ext uri="{FF2B5EF4-FFF2-40B4-BE49-F238E27FC236}">
                  <a16:creationId xmlns:a16="http://schemas.microsoft.com/office/drawing/2014/main" id="{E1E8DE91-7E64-42E5-B72B-6D708A78BAB7}"/>
                </a:ext>
              </a:extLst>
            </p:cNvPr>
            <p:cNvSpPr/>
            <p:nvPr/>
          </p:nvSpPr>
          <p:spPr>
            <a:xfrm>
              <a:off x="9692640" y="1585814"/>
              <a:ext cx="1289304" cy="1785685"/>
            </a:xfrm>
            <a:prstGeom prst="round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 name="Straight Arrow Connector 41">
              <a:extLst>
                <a:ext uri="{FF2B5EF4-FFF2-40B4-BE49-F238E27FC236}">
                  <a16:creationId xmlns:a16="http://schemas.microsoft.com/office/drawing/2014/main" id="{97F97CD9-638D-41FF-A252-B09AE3D170D9}"/>
                </a:ext>
              </a:extLst>
            </p:cNvPr>
            <p:cNvCxnSpPr/>
            <p:nvPr/>
          </p:nvCxnSpPr>
          <p:spPr>
            <a:xfrm>
              <a:off x="9921240" y="1993392"/>
              <a:ext cx="886968" cy="0"/>
            </a:xfrm>
            <a:prstGeom prst="straightConnector1">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82CDEC0A-B604-499E-B010-3A0896C232EC}"/>
                </a:ext>
              </a:extLst>
            </p:cNvPr>
            <p:cNvCxnSpPr/>
            <p:nvPr/>
          </p:nvCxnSpPr>
          <p:spPr>
            <a:xfrm>
              <a:off x="9921240" y="2356104"/>
              <a:ext cx="886968" cy="0"/>
            </a:xfrm>
            <a:prstGeom prst="straightConnector1">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0CA30EAC-4A51-40DC-97C1-89C32CB4F134}"/>
                </a:ext>
              </a:extLst>
            </p:cNvPr>
            <p:cNvCxnSpPr/>
            <p:nvPr/>
          </p:nvCxnSpPr>
          <p:spPr>
            <a:xfrm>
              <a:off x="9921240" y="2694432"/>
              <a:ext cx="886968" cy="0"/>
            </a:xfrm>
            <a:prstGeom prst="straightConnector1">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p14="http://schemas.microsoft.com/office/powerpoint/2010/main">
          <mc:Choice Requires="p14">
            <p:contentPart p14:bwMode="auto" r:id="rId6">
              <p14:nvContentPartPr>
                <p14:cNvPr id="48" name="Ink 47">
                  <a:extLst>
                    <a:ext uri="{FF2B5EF4-FFF2-40B4-BE49-F238E27FC236}">
                      <a16:creationId xmlns:a16="http://schemas.microsoft.com/office/drawing/2014/main" id="{6B3FB076-6CF5-4421-ABCC-8EAF741CF898}"/>
                    </a:ext>
                  </a:extLst>
                </p14:cNvPr>
                <p14:cNvContentPartPr>
                  <a14:cpLocks xmlns:a14="http://schemas.microsoft.com/office/drawing/2010/main" noChangeAspect="1"/>
                </p14:cNvContentPartPr>
                <p14:nvPr/>
              </p14:nvContentPartPr>
              <p14:xfrm>
                <a:off x="10537416" y="1793791"/>
                <a:ext cx="182880" cy="346011"/>
              </p14:xfrm>
            </p:contentPart>
          </mc:Choice>
          <mc:Fallback xmlns="">
            <p:pic>
              <p:nvPicPr>
                <p:cNvPr id="48" name="Ink 47">
                  <a:extLst>
                    <a:ext uri="{FF2B5EF4-FFF2-40B4-BE49-F238E27FC236}">
                      <a16:creationId xmlns:a16="http://schemas.microsoft.com/office/drawing/2014/main" id="{6B3FB076-6CF5-4421-ABCC-8EAF741CF898}"/>
                    </a:ext>
                  </a:extLst>
                </p:cNvPr>
                <p:cNvPicPr>
                  <a:picLocks noChangeAspect="1"/>
                </p:cNvPicPr>
                <p:nvPr/>
              </p:nvPicPr>
              <p:blipFill>
                <a:blip r:embed="rId7"/>
                <a:stretch>
                  <a:fillRect/>
                </a:stretch>
              </p:blipFill>
              <p:spPr>
                <a:xfrm>
                  <a:off x="10519451" y="1775807"/>
                  <a:ext cx="218450" cy="381619"/>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50" name="Ink 49">
                  <a:extLst>
                    <a:ext uri="{FF2B5EF4-FFF2-40B4-BE49-F238E27FC236}">
                      <a16:creationId xmlns:a16="http://schemas.microsoft.com/office/drawing/2014/main" id="{61DF5F9E-C078-4F92-8B6D-D4960B13B5A1}"/>
                    </a:ext>
                  </a:extLst>
                </p14:cNvPr>
                <p14:cNvContentPartPr>
                  <a14:cpLocks xmlns:a14="http://schemas.microsoft.com/office/drawing/2010/main" noChangeAspect="1"/>
                </p14:cNvContentPartPr>
                <p14:nvPr/>
              </p14:nvContentPartPr>
              <p14:xfrm>
                <a:off x="10242000" y="2139802"/>
                <a:ext cx="182880" cy="346011"/>
              </p14:xfrm>
            </p:contentPart>
          </mc:Choice>
          <mc:Fallback xmlns="">
            <p:pic>
              <p:nvPicPr>
                <p:cNvPr id="50" name="Ink 49">
                  <a:extLst>
                    <a:ext uri="{FF2B5EF4-FFF2-40B4-BE49-F238E27FC236}">
                      <a16:creationId xmlns:a16="http://schemas.microsoft.com/office/drawing/2014/main" id="{61DF5F9E-C078-4F92-8B6D-D4960B13B5A1}"/>
                    </a:ext>
                  </a:extLst>
                </p:cNvPr>
                <p:cNvPicPr>
                  <a:picLocks noChangeAspect="1"/>
                </p:cNvPicPr>
                <p:nvPr/>
              </p:nvPicPr>
              <p:blipFill>
                <a:blip r:embed="rId7"/>
                <a:stretch>
                  <a:fillRect/>
                </a:stretch>
              </p:blipFill>
              <p:spPr>
                <a:xfrm>
                  <a:off x="10224035" y="2121818"/>
                  <a:ext cx="218450" cy="381619"/>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51" name="Ink 50">
                  <a:extLst>
                    <a:ext uri="{FF2B5EF4-FFF2-40B4-BE49-F238E27FC236}">
                      <a16:creationId xmlns:a16="http://schemas.microsoft.com/office/drawing/2014/main" id="{F495C24B-1133-4C28-9FEA-F592BFA45855}"/>
                    </a:ext>
                  </a:extLst>
                </p14:cNvPr>
                <p14:cNvContentPartPr>
                  <a14:cpLocks xmlns:a14="http://schemas.microsoft.com/office/drawing/2010/main" noChangeAspect="1"/>
                </p14:cNvContentPartPr>
                <p14:nvPr/>
              </p14:nvContentPartPr>
              <p14:xfrm>
                <a:off x="10617948" y="2471345"/>
                <a:ext cx="182880" cy="346011"/>
              </p14:xfrm>
            </p:contentPart>
          </mc:Choice>
          <mc:Fallback xmlns="">
            <p:pic>
              <p:nvPicPr>
                <p:cNvPr id="51" name="Ink 50">
                  <a:extLst>
                    <a:ext uri="{FF2B5EF4-FFF2-40B4-BE49-F238E27FC236}">
                      <a16:creationId xmlns:a16="http://schemas.microsoft.com/office/drawing/2014/main" id="{F495C24B-1133-4C28-9FEA-F592BFA45855}"/>
                    </a:ext>
                  </a:extLst>
                </p:cNvPr>
                <p:cNvPicPr>
                  <a:picLocks noChangeAspect="1"/>
                </p:cNvPicPr>
                <p:nvPr/>
              </p:nvPicPr>
              <p:blipFill>
                <a:blip r:embed="rId7"/>
                <a:stretch>
                  <a:fillRect/>
                </a:stretch>
              </p:blipFill>
              <p:spPr>
                <a:xfrm>
                  <a:off x="10599983" y="2453361"/>
                  <a:ext cx="218450" cy="381619"/>
                </a:xfrm>
                <a:prstGeom prst="rect">
                  <a:avLst/>
                </a:prstGeom>
              </p:spPr>
            </p:pic>
          </mc:Fallback>
        </mc:AlternateContent>
      </p:grpSp>
      <p:sp>
        <p:nvSpPr>
          <p:cNvPr id="52" name="TextBox 51">
            <a:extLst>
              <a:ext uri="{FF2B5EF4-FFF2-40B4-BE49-F238E27FC236}">
                <a16:creationId xmlns:a16="http://schemas.microsoft.com/office/drawing/2014/main" id="{F4D94E3C-02D5-4091-9444-B4BE065A4535}"/>
              </a:ext>
            </a:extLst>
          </p:cNvPr>
          <p:cNvSpPr txBox="1"/>
          <p:nvPr/>
        </p:nvSpPr>
        <p:spPr>
          <a:xfrm>
            <a:off x="8924201" y="1806681"/>
            <a:ext cx="2635598" cy="461665"/>
          </a:xfrm>
          <a:prstGeom prst="rect">
            <a:avLst/>
          </a:prstGeom>
          <a:noFill/>
        </p:spPr>
        <p:txBody>
          <a:bodyPr wrap="square" rtlCol="0">
            <a:spAutoFit/>
          </a:bodyPr>
          <a:lstStyle/>
          <a:p>
            <a:pPr algn="ctr"/>
            <a:r>
              <a:rPr lang="en-US" sz="2400" b="1" dirty="0">
                <a:cs typeface="Arial" panose="020B0604020202020204" pitchFamily="34" charset="0"/>
              </a:rPr>
              <a:t>Perception Scores</a:t>
            </a:r>
          </a:p>
        </p:txBody>
      </p:sp>
      <p:sp>
        <p:nvSpPr>
          <p:cNvPr id="54" name="TextBox 53">
            <a:extLst>
              <a:ext uri="{FF2B5EF4-FFF2-40B4-BE49-F238E27FC236}">
                <a16:creationId xmlns:a16="http://schemas.microsoft.com/office/drawing/2014/main" id="{8A7EBB42-1DB2-4B00-9DB8-8E741CFA94FF}"/>
              </a:ext>
            </a:extLst>
          </p:cNvPr>
          <p:cNvSpPr txBox="1"/>
          <p:nvPr/>
        </p:nvSpPr>
        <p:spPr>
          <a:xfrm>
            <a:off x="8810621" y="4589651"/>
            <a:ext cx="2855054" cy="1015663"/>
          </a:xfrm>
          <a:prstGeom prst="rect">
            <a:avLst/>
          </a:prstGeom>
          <a:noFill/>
        </p:spPr>
        <p:txBody>
          <a:bodyPr wrap="square" rtlCol="0">
            <a:spAutoFit/>
          </a:bodyPr>
          <a:lstStyle/>
          <a:p>
            <a:pPr marL="0" lvl="1" indent="-342900">
              <a:buFont typeface="Calibri" panose="020F0502020204030204" pitchFamily="34" charset="0"/>
              <a:buChar char="―"/>
            </a:pPr>
            <a:r>
              <a:rPr lang="en-US" sz="2000" b="1" dirty="0"/>
              <a:t>Degree of Satisfaction</a:t>
            </a:r>
          </a:p>
          <a:p>
            <a:pPr marL="0" lvl="1" indent="-342900">
              <a:buFont typeface="Calibri" panose="020F0502020204030204" pitchFamily="34" charset="0"/>
              <a:buChar char="―"/>
            </a:pPr>
            <a:r>
              <a:rPr lang="en-US" sz="2000" b="1" dirty="0"/>
              <a:t>Overall Satisfaction</a:t>
            </a:r>
          </a:p>
          <a:p>
            <a:pPr marL="0" lvl="1" indent="-342900">
              <a:buFont typeface="Calibri" panose="020F0502020204030204" pitchFamily="34" charset="0"/>
              <a:buChar char="―"/>
            </a:pPr>
            <a:r>
              <a:rPr lang="en-US" sz="2000" b="1" dirty="0">
                <a:cs typeface="Arial" panose="020B0604020202020204" pitchFamily="34" charset="0"/>
              </a:rPr>
              <a:t>Willingness-to-buy</a:t>
            </a:r>
          </a:p>
        </p:txBody>
      </p:sp>
      <p:sp>
        <p:nvSpPr>
          <p:cNvPr id="55" name="TextBox 54">
            <a:extLst>
              <a:ext uri="{FF2B5EF4-FFF2-40B4-BE49-F238E27FC236}">
                <a16:creationId xmlns:a16="http://schemas.microsoft.com/office/drawing/2014/main" id="{281CEA4E-64CE-4CBC-8D35-21D458730D7F}"/>
              </a:ext>
            </a:extLst>
          </p:cNvPr>
          <p:cNvSpPr txBox="1"/>
          <p:nvPr/>
        </p:nvSpPr>
        <p:spPr>
          <a:xfrm>
            <a:off x="0" y="750615"/>
            <a:ext cx="12192000" cy="461665"/>
          </a:xfrm>
          <a:prstGeom prst="rect">
            <a:avLst/>
          </a:prstGeom>
          <a:noFill/>
        </p:spPr>
        <p:txBody>
          <a:bodyPr wrap="square" rtlCol="0">
            <a:spAutoFit/>
          </a:bodyPr>
          <a:lstStyle/>
          <a:p>
            <a:pPr algn="ctr"/>
            <a:r>
              <a:rPr lang="en-US" sz="2400" b="1" dirty="0">
                <a:cs typeface="Arial" panose="020B0604020202020204" pitchFamily="34" charset="0"/>
              </a:rPr>
              <a:t>Compiled across multiple studies in the Brooks Running Research Lab</a:t>
            </a:r>
          </a:p>
        </p:txBody>
      </p:sp>
    </p:spTree>
    <p:extLst>
      <p:ext uri="{BB962C8B-B14F-4D97-AF65-F5344CB8AC3E}">
        <p14:creationId xmlns:p14="http://schemas.microsoft.com/office/powerpoint/2010/main" val="26197702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16A23-D8C8-46F5-9414-D1953FEA6AD9}"/>
              </a:ext>
            </a:extLst>
          </p:cNvPr>
          <p:cNvSpPr>
            <a:spLocks noGrp="1"/>
          </p:cNvSpPr>
          <p:nvPr>
            <p:ph type="title"/>
          </p:nvPr>
        </p:nvSpPr>
        <p:spPr/>
        <p:txBody>
          <a:bodyPr/>
          <a:lstStyle/>
          <a:p>
            <a:r>
              <a:rPr lang="en-US" dirty="0"/>
              <a:t>Mechanical Properties</a:t>
            </a:r>
          </a:p>
        </p:txBody>
      </p:sp>
      <p:pic>
        <p:nvPicPr>
          <p:cNvPr id="5" name="Picture 4">
            <a:extLst>
              <a:ext uri="{FF2B5EF4-FFF2-40B4-BE49-F238E27FC236}">
                <a16:creationId xmlns:a16="http://schemas.microsoft.com/office/drawing/2014/main" id="{B65D3BD2-BBFF-46DF-90B4-1A74F666920F}"/>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2956" r="35834"/>
          <a:stretch/>
        </p:blipFill>
        <p:spPr>
          <a:xfrm>
            <a:off x="2815235" y="879277"/>
            <a:ext cx="8181285" cy="5209597"/>
          </a:xfrm>
          <a:prstGeom prst="rect">
            <a:avLst/>
          </a:prstGeom>
        </p:spPr>
      </p:pic>
      <p:sp>
        <p:nvSpPr>
          <p:cNvPr id="6" name="Arrow: Curved Up 5">
            <a:extLst>
              <a:ext uri="{FF2B5EF4-FFF2-40B4-BE49-F238E27FC236}">
                <a16:creationId xmlns:a16="http://schemas.microsoft.com/office/drawing/2014/main" id="{280333E3-4C30-44E8-B794-770841EB7DD2}"/>
              </a:ext>
            </a:extLst>
          </p:cNvPr>
          <p:cNvSpPr/>
          <p:nvPr/>
        </p:nvSpPr>
        <p:spPr>
          <a:xfrm rot="14232999">
            <a:off x="9991895" y="3183824"/>
            <a:ext cx="1414130" cy="600501"/>
          </a:xfrm>
          <a:prstGeom prst="curvedUp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schemeClr val="tx1"/>
              </a:solidFill>
            </a:endParaRPr>
          </a:p>
        </p:txBody>
      </p:sp>
      <p:sp>
        <p:nvSpPr>
          <p:cNvPr id="7" name="TextBox 6">
            <a:extLst>
              <a:ext uri="{FF2B5EF4-FFF2-40B4-BE49-F238E27FC236}">
                <a16:creationId xmlns:a16="http://schemas.microsoft.com/office/drawing/2014/main" id="{DF854D11-1529-4AE3-8E4C-6F96BBCEC647}"/>
              </a:ext>
            </a:extLst>
          </p:cNvPr>
          <p:cNvSpPr txBox="1"/>
          <p:nvPr/>
        </p:nvSpPr>
        <p:spPr>
          <a:xfrm>
            <a:off x="10698960" y="1987501"/>
            <a:ext cx="1742368" cy="1200329"/>
          </a:xfrm>
          <a:prstGeom prst="rect">
            <a:avLst/>
          </a:prstGeom>
          <a:noFill/>
        </p:spPr>
        <p:txBody>
          <a:bodyPr wrap="square" rtlCol="0">
            <a:spAutoFit/>
          </a:bodyPr>
          <a:lstStyle/>
          <a:p>
            <a:r>
              <a:rPr lang="en-US" sz="2400" b="1" dirty="0">
                <a:latin typeface="Calibri" panose="020F0502020204030204" pitchFamily="34" charset="0"/>
                <a:cs typeface="Calibri" panose="020F0502020204030204" pitchFamily="34" charset="0"/>
              </a:rPr>
              <a:t>Forefoot Flexibility</a:t>
            </a:r>
          </a:p>
          <a:p>
            <a:r>
              <a:rPr lang="en-US" sz="2400" b="1" dirty="0">
                <a:latin typeface="Calibri" panose="020F0502020204030204" pitchFamily="34" charset="0"/>
                <a:cs typeface="Calibri" panose="020F0502020204030204" pitchFamily="34" charset="0"/>
              </a:rPr>
              <a:t>(Flex)</a:t>
            </a:r>
          </a:p>
        </p:txBody>
      </p:sp>
      <p:sp>
        <p:nvSpPr>
          <p:cNvPr id="8" name="TextBox 7">
            <a:extLst>
              <a:ext uri="{FF2B5EF4-FFF2-40B4-BE49-F238E27FC236}">
                <a16:creationId xmlns:a16="http://schemas.microsoft.com/office/drawing/2014/main" id="{5848964A-1036-4272-858B-E9D018A23192}"/>
              </a:ext>
            </a:extLst>
          </p:cNvPr>
          <p:cNvSpPr txBox="1"/>
          <p:nvPr/>
        </p:nvSpPr>
        <p:spPr>
          <a:xfrm>
            <a:off x="393406" y="5123324"/>
            <a:ext cx="2247848" cy="523220"/>
          </a:xfrm>
          <a:prstGeom prst="rect">
            <a:avLst/>
          </a:prstGeom>
          <a:noFill/>
        </p:spPr>
        <p:txBody>
          <a:bodyPr wrap="square" rtlCol="0">
            <a:spAutoFit/>
          </a:bodyPr>
          <a:lstStyle/>
          <a:p>
            <a:r>
              <a:rPr lang="en-US" sz="2800" b="1" dirty="0">
                <a:latin typeface="Calibri" panose="020F0502020204030204" pitchFamily="34" charset="0"/>
                <a:cs typeface="Calibri" panose="020F0502020204030204" pitchFamily="34" charset="0"/>
              </a:rPr>
              <a:t>*Stack Height</a:t>
            </a:r>
          </a:p>
        </p:txBody>
      </p:sp>
      <p:sp>
        <p:nvSpPr>
          <p:cNvPr id="9" name="Right Brace 8">
            <a:extLst>
              <a:ext uri="{FF2B5EF4-FFF2-40B4-BE49-F238E27FC236}">
                <a16:creationId xmlns:a16="http://schemas.microsoft.com/office/drawing/2014/main" id="{1AB662A4-88FB-451F-8295-DCD60F51DF05}"/>
              </a:ext>
            </a:extLst>
          </p:cNvPr>
          <p:cNvSpPr/>
          <p:nvPr/>
        </p:nvSpPr>
        <p:spPr>
          <a:xfrm rot="10800000">
            <a:off x="2547270" y="4943226"/>
            <a:ext cx="195929" cy="883416"/>
          </a:xfrm>
          <a:prstGeom prst="rightBrace">
            <a:avLst>
              <a:gd name="adj1" fmla="val 0"/>
              <a:gd name="adj2" fmla="val 50000"/>
            </a:avLst>
          </a:prstGeom>
          <a:ln w="31750" cap="rnd">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TextBox 9">
            <a:extLst>
              <a:ext uri="{FF2B5EF4-FFF2-40B4-BE49-F238E27FC236}">
                <a16:creationId xmlns:a16="http://schemas.microsoft.com/office/drawing/2014/main" id="{D878A5F5-F26D-43C0-9F0C-8D9311B8BD56}"/>
              </a:ext>
            </a:extLst>
          </p:cNvPr>
          <p:cNvSpPr txBox="1"/>
          <p:nvPr/>
        </p:nvSpPr>
        <p:spPr>
          <a:xfrm>
            <a:off x="5077078" y="879277"/>
            <a:ext cx="3657600" cy="1569660"/>
          </a:xfrm>
          <a:prstGeom prst="rect">
            <a:avLst/>
          </a:prstGeom>
          <a:noFill/>
        </p:spPr>
        <p:txBody>
          <a:bodyPr wrap="square" rtlCol="0">
            <a:spAutoFit/>
          </a:bodyPr>
          <a:lstStyle/>
          <a:p>
            <a:r>
              <a:rPr lang="en-US" sz="2400" b="1" dirty="0">
                <a:latin typeface="Calibri" panose="020F0502020204030204" pitchFamily="34" charset="0"/>
                <a:cs typeface="Calibri" panose="020F0502020204030204" pitchFamily="34" charset="0"/>
              </a:rPr>
              <a:t>*</a:t>
            </a:r>
            <a:r>
              <a:rPr lang="en-US" sz="2400" b="1" dirty="0" err="1">
                <a:latin typeface="Calibri" panose="020F0502020204030204" pitchFamily="34" charset="0"/>
                <a:cs typeface="Calibri" panose="020F0502020204030204" pitchFamily="34" charset="0"/>
              </a:rPr>
              <a:t>Gmax</a:t>
            </a:r>
            <a:endParaRPr lang="en-US" sz="2400" b="1" dirty="0">
              <a:latin typeface="Calibri" panose="020F0502020204030204" pitchFamily="34" charset="0"/>
              <a:cs typeface="Calibri" panose="020F0502020204030204" pitchFamily="34" charset="0"/>
            </a:endParaRPr>
          </a:p>
          <a:p>
            <a:r>
              <a:rPr lang="en-US" sz="2400" b="1" dirty="0">
                <a:latin typeface="Calibri" panose="020F0502020204030204" pitchFamily="34" charset="0"/>
                <a:cs typeface="Calibri" panose="020F0502020204030204" pitchFamily="34" charset="0"/>
              </a:rPr>
              <a:t>*Time-to-peak</a:t>
            </a:r>
          </a:p>
          <a:p>
            <a:r>
              <a:rPr lang="en-US" sz="2400" b="1" dirty="0">
                <a:latin typeface="Calibri" panose="020F0502020204030204" pitchFamily="34" charset="0"/>
                <a:cs typeface="Calibri" panose="020F0502020204030204" pitchFamily="34" charset="0"/>
              </a:rPr>
              <a:t>*Loading Rate</a:t>
            </a:r>
          </a:p>
          <a:p>
            <a:r>
              <a:rPr lang="en-US" sz="2400" b="1" dirty="0">
                <a:latin typeface="Calibri" panose="020F0502020204030204" pitchFamily="34" charset="0"/>
                <a:cs typeface="Calibri" panose="020F0502020204030204" pitchFamily="34" charset="0"/>
              </a:rPr>
              <a:t>*Energy Return</a:t>
            </a:r>
          </a:p>
        </p:txBody>
      </p:sp>
      <p:sp>
        <p:nvSpPr>
          <p:cNvPr id="11" name="TextBox 10">
            <a:extLst>
              <a:ext uri="{FF2B5EF4-FFF2-40B4-BE49-F238E27FC236}">
                <a16:creationId xmlns:a16="http://schemas.microsoft.com/office/drawing/2014/main" id="{A3EBB326-7E56-4E75-AC28-A221A77DAFC8}"/>
              </a:ext>
            </a:extLst>
          </p:cNvPr>
          <p:cNvSpPr txBox="1"/>
          <p:nvPr/>
        </p:nvSpPr>
        <p:spPr>
          <a:xfrm>
            <a:off x="202020" y="879277"/>
            <a:ext cx="2439234" cy="1200329"/>
          </a:xfrm>
          <a:prstGeom prst="rect">
            <a:avLst/>
          </a:prstGeom>
          <a:noFill/>
        </p:spPr>
        <p:txBody>
          <a:bodyPr wrap="square" rtlCol="0">
            <a:spAutoFit/>
          </a:bodyPr>
          <a:lstStyle/>
          <a:p>
            <a:r>
              <a:rPr lang="en-US" sz="2400" b="1" dirty="0">
                <a:latin typeface="Calibri" panose="020F0502020204030204" pitchFamily="34" charset="0"/>
                <a:cs typeface="Calibri" panose="020F0502020204030204" pitchFamily="34" charset="0"/>
              </a:rPr>
              <a:t>*Durometer</a:t>
            </a:r>
          </a:p>
          <a:p>
            <a:r>
              <a:rPr lang="en-US" sz="2400" b="1" dirty="0">
                <a:latin typeface="Calibri" panose="020F0502020204030204" pitchFamily="34" charset="0"/>
                <a:cs typeface="Calibri" panose="020F0502020204030204" pitchFamily="34" charset="0"/>
              </a:rPr>
              <a:t>  Shoe Weight</a:t>
            </a:r>
          </a:p>
          <a:p>
            <a:r>
              <a:rPr lang="en-US" sz="2400" b="1" dirty="0">
                <a:latin typeface="Calibri" panose="020F0502020204030204" pitchFamily="34" charset="0"/>
                <a:cs typeface="Calibri" panose="020F0502020204030204" pitchFamily="34" charset="0"/>
              </a:rPr>
              <a:t>  Stability Shoe</a:t>
            </a:r>
          </a:p>
        </p:txBody>
      </p:sp>
      <p:sp>
        <p:nvSpPr>
          <p:cNvPr id="12" name="TextBox 11">
            <a:extLst>
              <a:ext uri="{FF2B5EF4-FFF2-40B4-BE49-F238E27FC236}">
                <a16:creationId xmlns:a16="http://schemas.microsoft.com/office/drawing/2014/main" id="{437BB40C-1CB6-41EC-8862-823C648671E4}"/>
              </a:ext>
            </a:extLst>
          </p:cNvPr>
          <p:cNvSpPr txBox="1"/>
          <p:nvPr/>
        </p:nvSpPr>
        <p:spPr>
          <a:xfrm>
            <a:off x="8234882" y="834302"/>
            <a:ext cx="3657600" cy="369332"/>
          </a:xfrm>
          <a:prstGeom prst="rect">
            <a:avLst/>
          </a:prstGeom>
          <a:noFill/>
        </p:spPr>
        <p:txBody>
          <a:bodyPr wrap="square" rtlCol="0">
            <a:spAutoFit/>
          </a:bodyPr>
          <a:lstStyle/>
          <a:p>
            <a:r>
              <a:rPr lang="en-US" b="1" dirty="0">
                <a:cs typeface="Arial" panose="020B0604020202020204" pitchFamily="34" charset="0"/>
              </a:rPr>
              <a:t>* Tested at both heel &amp; forefoot</a:t>
            </a:r>
          </a:p>
        </p:txBody>
      </p:sp>
      <p:sp>
        <p:nvSpPr>
          <p:cNvPr id="3" name="TextBox 2">
            <a:extLst>
              <a:ext uri="{FF2B5EF4-FFF2-40B4-BE49-F238E27FC236}">
                <a16:creationId xmlns:a16="http://schemas.microsoft.com/office/drawing/2014/main" id="{892715F6-0802-4C0D-BF9A-EA8035D0E38B}"/>
              </a:ext>
            </a:extLst>
          </p:cNvPr>
          <p:cNvSpPr txBox="1"/>
          <p:nvPr/>
        </p:nvSpPr>
        <p:spPr>
          <a:xfrm rot="16200000">
            <a:off x="3464406" y="1895592"/>
            <a:ext cx="1778000" cy="394084"/>
          </a:xfrm>
          <a:prstGeom prst="rect">
            <a:avLst/>
          </a:prstGeom>
          <a:noFill/>
        </p:spPr>
        <p:txBody>
          <a:bodyPr wrap="square" rtlCol="0">
            <a:noAutofit/>
          </a:bodyPr>
          <a:lstStyle/>
          <a:p>
            <a:pPr algn="ctr"/>
            <a:r>
              <a:rPr lang="en-US" b="1" dirty="0"/>
              <a:t>ASTM F1976-13</a:t>
            </a:r>
            <a:endParaRPr lang="en-US" b="1" dirty="0">
              <a:latin typeface="Neo Sans Std"/>
              <a:cs typeface="Arial" panose="020B0604020202020204" pitchFamily="34" charset="0"/>
            </a:endParaRPr>
          </a:p>
        </p:txBody>
      </p:sp>
    </p:spTree>
    <p:extLst>
      <p:ext uri="{BB962C8B-B14F-4D97-AF65-F5344CB8AC3E}">
        <p14:creationId xmlns:p14="http://schemas.microsoft.com/office/powerpoint/2010/main" val="1659560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p:bldP spid="9" grpId="0" animBg="1"/>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CE7159-1FEF-4DB6-96BA-36A65A0A3716}"/>
              </a:ext>
            </a:extLst>
          </p:cNvPr>
          <p:cNvSpPr>
            <a:spLocks noGrp="1"/>
          </p:cNvSpPr>
          <p:nvPr>
            <p:ph type="title"/>
          </p:nvPr>
        </p:nvSpPr>
        <p:spPr/>
        <p:txBody>
          <a:bodyPr/>
          <a:lstStyle/>
          <a:p>
            <a:r>
              <a:rPr lang="en-US" dirty="0"/>
              <a:t>Perception Scores</a:t>
            </a:r>
          </a:p>
        </p:txBody>
      </p:sp>
      <p:grpSp>
        <p:nvGrpSpPr>
          <p:cNvPr id="90" name="Group 89">
            <a:extLst>
              <a:ext uri="{FF2B5EF4-FFF2-40B4-BE49-F238E27FC236}">
                <a16:creationId xmlns:a16="http://schemas.microsoft.com/office/drawing/2014/main" id="{EA55216E-DE42-4A52-8321-6642CA5638D6}"/>
              </a:ext>
            </a:extLst>
          </p:cNvPr>
          <p:cNvGrpSpPr/>
          <p:nvPr/>
        </p:nvGrpSpPr>
        <p:grpSpPr>
          <a:xfrm>
            <a:off x="4090099" y="1529430"/>
            <a:ext cx="7086600" cy="228600"/>
            <a:chOff x="4090099" y="1529430"/>
            <a:chExt cx="7086600" cy="228600"/>
          </a:xfrm>
        </p:grpSpPr>
        <p:sp>
          <p:nvSpPr>
            <p:cNvPr id="4" name="Oval 3">
              <a:extLst>
                <a:ext uri="{FF2B5EF4-FFF2-40B4-BE49-F238E27FC236}">
                  <a16:creationId xmlns:a16="http://schemas.microsoft.com/office/drawing/2014/main" id="{BC618BBA-5113-4739-9298-D477BF52BE76}"/>
                </a:ext>
              </a:extLst>
            </p:cNvPr>
            <p:cNvSpPr/>
            <p:nvPr/>
          </p:nvSpPr>
          <p:spPr>
            <a:xfrm>
              <a:off x="4090099" y="1529430"/>
              <a:ext cx="228600" cy="2286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B84DB0A2-530B-4592-B5F7-6A6C818C61A8}"/>
                </a:ext>
              </a:extLst>
            </p:cNvPr>
            <p:cNvCxnSpPr/>
            <p:nvPr/>
          </p:nvCxnSpPr>
          <p:spPr>
            <a:xfrm>
              <a:off x="4318699" y="1643730"/>
              <a:ext cx="9144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Oval 6">
              <a:extLst>
                <a:ext uri="{FF2B5EF4-FFF2-40B4-BE49-F238E27FC236}">
                  <a16:creationId xmlns:a16="http://schemas.microsoft.com/office/drawing/2014/main" id="{CC33AC6A-A054-4530-B2B2-F58D380BD3F7}"/>
                </a:ext>
              </a:extLst>
            </p:cNvPr>
            <p:cNvSpPr/>
            <p:nvPr/>
          </p:nvSpPr>
          <p:spPr>
            <a:xfrm>
              <a:off x="5233099" y="1529430"/>
              <a:ext cx="228600" cy="2286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997C256F-FCF2-48ED-A2B3-843492E7870D}"/>
                </a:ext>
              </a:extLst>
            </p:cNvPr>
            <p:cNvCxnSpPr/>
            <p:nvPr/>
          </p:nvCxnSpPr>
          <p:spPr>
            <a:xfrm>
              <a:off x="5461699" y="1643730"/>
              <a:ext cx="9144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Oval 8">
              <a:extLst>
                <a:ext uri="{FF2B5EF4-FFF2-40B4-BE49-F238E27FC236}">
                  <a16:creationId xmlns:a16="http://schemas.microsoft.com/office/drawing/2014/main" id="{FE010B09-04A6-4F6D-9CFE-9510912E42FB}"/>
                </a:ext>
              </a:extLst>
            </p:cNvPr>
            <p:cNvSpPr/>
            <p:nvPr/>
          </p:nvSpPr>
          <p:spPr>
            <a:xfrm>
              <a:off x="6376099" y="1529430"/>
              <a:ext cx="228600" cy="2286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9F49F3AE-B83F-4A86-BB3F-A712DAEC607C}"/>
                </a:ext>
              </a:extLst>
            </p:cNvPr>
            <p:cNvCxnSpPr/>
            <p:nvPr/>
          </p:nvCxnSpPr>
          <p:spPr>
            <a:xfrm>
              <a:off x="6604699" y="1643730"/>
              <a:ext cx="9144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DE18276B-C883-4D09-8970-1111CF024DB1}"/>
                </a:ext>
              </a:extLst>
            </p:cNvPr>
            <p:cNvSpPr/>
            <p:nvPr/>
          </p:nvSpPr>
          <p:spPr>
            <a:xfrm>
              <a:off x="7519099" y="1529430"/>
              <a:ext cx="228600" cy="2286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F28F4CAD-14CA-420A-8938-B39669542140}"/>
                </a:ext>
              </a:extLst>
            </p:cNvPr>
            <p:cNvCxnSpPr/>
            <p:nvPr/>
          </p:nvCxnSpPr>
          <p:spPr>
            <a:xfrm>
              <a:off x="7747699" y="1643730"/>
              <a:ext cx="9144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7FC2315F-E067-4DE5-B156-285B6A70A5BB}"/>
                </a:ext>
              </a:extLst>
            </p:cNvPr>
            <p:cNvSpPr/>
            <p:nvPr/>
          </p:nvSpPr>
          <p:spPr>
            <a:xfrm>
              <a:off x="8662099" y="1529430"/>
              <a:ext cx="228600" cy="2286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5DD39216-C1ED-41C9-8F38-A67E585701BA}"/>
                </a:ext>
              </a:extLst>
            </p:cNvPr>
            <p:cNvCxnSpPr/>
            <p:nvPr/>
          </p:nvCxnSpPr>
          <p:spPr>
            <a:xfrm>
              <a:off x="8890699" y="1643730"/>
              <a:ext cx="9144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Oval 14">
              <a:extLst>
                <a:ext uri="{FF2B5EF4-FFF2-40B4-BE49-F238E27FC236}">
                  <a16:creationId xmlns:a16="http://schemas.microsoft.com/office/drawing/2014/main" id="{BA0E24F9-DE81-4077-B4EB-CD31EB6AFDE9}"/>
                </a:ext>
              </a:extLst>
            </p:cNvPr>
            <p:cNvSpPr/>
            <p:nvPr/>
          </p:nvSpPr>
          <p:spPr>
            <a:xfrm>
              <a:off x="9805099" y="1529430"/>
              <a:ext cx="228600" cy="2286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432E573C-2A99-4E3A-9420-38DC62CBD054}"/>
                </a:ext>
              </a:extLst>
            </p:cNvPr>
            <p:cNvCxnSpPr/>
            <p:nvPr/>
          </p:nvCxnSpPr>
          <p:spPr>
            <a:xfrm>
              <a:off x="10033699" y="1643730"/>
              <a:ext cx="9144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Oval 16">
              <a:extLst>
                <a:ext uri="{FF2B5EF4-FFF2-40B4-BE49-F238E27FC236}">
                  <a16:creationId xmlns:a16="http://schemas.microsoft.com/office/drawing/2014/main" id="{88B436E9-D136-4C36-8CEB-1F88B395B63C}"/>
                </a:ext>
              </a:extLst>
            </p:cNvPr>
            <p:cNvSpPr/>
            <p:nvPr/>
          </p:nvSpPr>
          <p:spPr>
            <a:xfrm>
              <a:off x="10948099" y="1529430"/>
              <a:ext cx="228600" cy="2286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9" name="Group 88">
            <a:extLst>
              <a:ext uri="{FF2B5EF4-FFF2-40B4-BE49-F238E27FC236}">
                <a16:creationId xmlns:a16="http://schemas.microsoft.com/office/drawing/2014/main" id="{330F1E7D-40FC-46F9-A529-0FEAE8662502}"/>
              </a:ext>
            </a:extLst>
          </p:cNvPr>
          <p:cNvGrpSpPr/>
          <p:nvPr/>
        </p:nvGrpSpPr>
        <p:grpSpPr>
          <a:xfrm>
            <a:off x="6376099" y="3376841"/>
            <a:ext cx="2514600" cy="228600"/>
            <a:chOff x="6538145" y="3544393"/>
            <a:chExt cx="2514600" cy="228600"/>
          </a:xfrm>
        </p:grpSpPr>
        <p:sp>
          <p:nvSpPr>
            <p:cNvPr id="18" name="Oval 17">
              <a:extLst>
                <a:ext uri="{FF2B5EF4-FFF2-40B4-BE49-F238E27FC236}">
                  <a16:creationId xmlns:a16="http://schemas.microsoft.com/office/drawing/2014/main" id="{ADF8C754-6F62-4296-87E9-D04DBF7A9200}"/>
                </a:ext>
              </a:extLst>
            </p:cNvPr>
            <p:cNvSpPr/>
            <p:nvPr/>
          </p:nvSpPr>
          <p:spPr>
            <a:xfrm>
              <a:off x="6538145" y="3544393"/>
              <a:ext cx="228600" cy="2286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Connector 18">
              <a:extLst>
                <a:ext uri="{FF2B5EF4-FFF2-40B4-BE49-F238E27FC236}">
                  <a16:creationId xmlns:a16="http://schemas.microsoft.com/office/drawing/2014/main" id="{52155A93-D4A5-449B-B8DB-FA1B8886F695}"/>
                </a:ext>
              </a:extLst>
            </p:cNvPr>
            <p:cNvCxnSpPr/>
            <p:nvPr/>
          </p:nvCxnSpPr>
          <p:spPr>
            <a:xfrm>
              <a:off x="6766745" y="3658693"/>
              <a:ext cx="9144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C1BE2BFB-AB67-46A7-9463-70311A1BB305}"/>
                </a:ext>
              </a:extLst>
            </p:cNvPr>
            <p:cNvSpPr/>
            <p:nvPr/>
          </p:nvSpPr>
          <p:spPr>
            <a:xfrm>
              <a:off x="7681145" y="3544393"/>
              <a:ext cx="228600" cy="2286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Connector 20">
              <a:extLst>
                <a:ext uri="{FF2B5EF4-FFF2-40B4-BE49-F238E27FC236}">
                  <a16:creationId xmlns:a16="http://schemas.microsoft.com/office/drawing/2014/main" id="{B3DCB2E2-FDB5-42FC-8A48-EEEFC03C9C49}"/>
                </a:ext>
              </a:extLst>
            </p:cNvPr>
            <p:cNvCxnSpPr/>
            <p:nvPr/>
          </p:nvCxnSpPr>
          <p:spPr>
            <a:xfrm>
              <a:off x="7909745" y="3658693"/>
              <a:ext cx="9144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a:extLst>
                <a:ext uri="{FF2B5EF4-FFF2-40B4-BE49-F238E27FC236}">
                  <a16:creationId xmlns:a16="http://schemas.microsoft.com/office/drawing/2014/main" id="{BF2E7A7D-3D51-474E-87A9-46EF0E642AEA}"/>
                </a:ext>
              </a:extLst>
            </p:cNvPr>
            <p:cNvSpPr/>
            <p:nvPr/>
          </p:nvSpPr>
          <p:spPr>
            <a:xfrm>
              <a:off x="8824145" y="3544393"/>
              <a:ext cx="228600" cy="2286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 name="Oval 22">
            <a:extLst>
              <a:ext uri="{FF2B5EF4-FFF2-40B4-BE49-F238E27FC236}">
                <a16:creationId xmlns:a16="http://schemas.microsoft.com/office/drawing/2014/main" id="{DEC6E940-5AFB-49A8-992A-C579D41BDDDA}"/>
              </a:ext>
            </a:extLst>
          </p:cNvPr>
          <p:cNvSpPr/>
          <p:nvPr/>
        </p:nvSpPr>
        <p:spPr>
          <a:xfrm>
            <a:off x="6945313" y="5109952"/>
            <a:ext cx="228600" cy="2286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Connector 23">
            <a:extLst>
              <a:ext uri="{FF2B5EF4-FFF2-40B4-BE49-F238E27FC236}">
                <a16:creationId xmlns:a16="http://schemas.microsoft.com/office/drawing/2014/main" id="{48CA784F-21BA-4470-A35D-1710CE44F856}"/>
              </a:ext>
            </a:extLst>
          </p:cNvPr>
          <p:cNvCxnSpPr/>
          <p:nvPr/>
        </p:nvCxnSpPr>
        <p:spPr>
          <a:xfrm>
            <a:off x="7173913" y="5224252"/>
            <a:ext cx="9144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Oval 24">
            <a:extLst>
              <a:ext uri="{FF2B5EF4-FFF2-40B4-BE49-F238E27FC236}">
                <a16:creationId xmlns:a16="http://schemas.microsoft.com/office/drawing/2014/main" id="{7D74AA70-50BC-4985-896A-4BF58C0C2DE5}"/>
              </a:ext>
            </a:extLst>
          </p:cNvPr>
          <p:cNvSpPr/>
          <p:nvPr/>
        </p:nvSpPr>
        <p:spPr>
          <a:xfrm>
            <a:off x="8088313" y="5109952"/>
            <a:ext cx="228600" cy="228600"/>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TextBox 65">
            <a:extLst>
              <a:ext uri="{FF2B5EF4-FFF2-40B4-BE49-F238E27FC236}">
                <a16:creationId xmlns:a16="http://schemas.microsoft.com/office/drawing/2014/main" id="{3194E583-74D1-4F75-B474-1A6D5DC1A371}"/>
              </a:ext>
            </a:extLst>
          </p:cNvPr>
          <p:cNvSpPr txBox="1"/>
          <p:nvPr/>
        </p:nvSpPr>
        <p:spPr>
          <a:xfrm>
            <a:off x="6658639" y="1177058"/>
            <a:ext cx="1947672" cy="369332"/>
          </a:xfrm>
          <a:prstGeom prst="rect">
            <a:avLst/>
          </a:prstGeom>
          <a:noFill/>
        </p:spPr>
        <p:txBody>
          <a:bodyPr wrap="square" rtlCol="0">
            <a:spAutoFit/>
          </a:bodyPr>
          <a:lstStyle/>
          <a:p>
            <a:pPr algn="ctr"/>
            <a:r>
              <a:rPr lang="en-US" b="1" dirty="0">
                <a:cs typeface="Arial" panose="020B0604020202020204" pitchFamily="34" charset="0"/>
              </a:rPr>
              <a:t>Neutral</a:t>
            </a:r>
          </a:p>
        </p:txBody>
      </p:sp>
      <p:sp>
        <p:nvSpPr>
          <p:cNvPr id="68" name="TextBox 67">
            <a:extLst>
              <a:ext uri="{FF2B5EF4-FFF2-40B4-BE49-F238E27FC236}">
                <a16:creationId xmlns:a16="http://schemas.microsoft.com/office/drawing/2014/main" id="{580495F7-77F0-4618-9521-26462F8EA573}"/>
              </a:ext>
            </a:extLst>
          </p:cNvPr>
          <p:cNvSpPr txBox="1"/>
          <p:nvPr/>
        </p:nvSpPr>
        <p:spPr>
          <a:xfrm>
            <a:off x="3477651" y="895559"/>
            <a:ext cx="1343285" cy="646331"/>
          </a:xfrm>
          <a:prstGeom prst="rect">
            <a:avLst/>
          </a:prstGeom>
          <a:noFill/>
        </p:spPr>
        <p:txBody>
          <a:bodyPr wrap="square" rtlCol="0">
            <a:spAutoFit/>
          </a:bodyPr>
          <a:lstStyle/>
          <a:p>
            <a:pPr algn="ctr"/>
            <a:r>
              <a:rPr lang="en-US" b="1" dirty="0">
                <a:cs typeface="Arial" panose="020B0604020202020204" pitchFamily="34" charset="0"/>
              </a:rPr>
              <a:t>Very Dissatisfied</a:t>
            </a:r>
          </a:p>
        </p:txBody>
      </p:sp>
      <p:sp>
        <p:nvSpPr>
          <p:cNvPr id="69" name="TextBox 68">
            <a:extLst>
              <a:ext uri="{FF2B5EF4-FFF2-40B4-BE49-F238E27FC236}">
                <a16:creationId xmlns:a16="http://schemas.microsoft.com/office/drawing/2014/main" id="{4713C6C8-1D4F-406D-9509-78F1298E155D}"/>
              </a:ext>
            </a:extLst>
          </p:cNvPr>
          <p:cNvSpPr txBox="1"/>
          <p:nvPr/>
        </p:nvSpPr>
        <p:spPr>
          <a:xfrm>
            <a:off x="5514739" y="3039517"/>
            <a:ext cx="1947672" cy="369332"/>
          </a:xfrm>
          <a:prstGeom prst="rect">
            <a:avLst/>
          </a:prstGeom>
          <a:noFill/>
        </p:spPr>
        <p:txBody>
          <a:bodyPr wrap="square" rtlCol="0">
            <a:spAutoFit/>
          </a:bodyPr>
          <a:lstStyle/>
          <a:p>
            <a:pPr algn="ctr"/>
            <a:r>
              <a:rPr lang="en-US" b="1" dirty="0">
                <a:cs typeface="Arial" panose="020B0604020202020204" pitchFamily="34" charset="0"/>
              </a:rPr>
              <a:t>Dissatisfied</a:t>
            </a:r>
          </a:p>
        </p:txBody>
      </p:sp>
      <p:sp>
        <p:nvSpPr>
          <p:cNvPr id="70" name="TextBox 69">
            <a:extLst>
              <a:ext uri="{FF2B5EF4-FFF2-40B4-BE49-F238E27FC236}">
                <a16:creationId xmlns:a16="http://schemas.microsoft.com/office/drawing/2014/main" id="{3917EBFD-EB98-4BD2-AC52-DE99F552BB08}"/>
              </a:ext>
            </a:extLst>
          </p:cNvPr>
          <p:cNvSpPr txBox="1"/>
          <p:nvPr/>
        </p:nvSpPr>
        <p:spPr>
          <a:xfrm>
            <a:off x="7800739" y="3039516"/>
            <a:ext cx="1947672" cy="369332"/>
          </a:xfrm>
          <a:prstGeom prst="rect">
            <a:avLst/>
          </a:prstGeom>
          <a:noFill/>
        </p:spPr>
        <p:txBody>
          <a:bodyPr wrap="square" rtlCol="0">
            <a:spAutoFit/>
          </a:bodyPr>
          <a:lstStyle/>
          <a:p>
            <a:pPr algn="ctr"/>
            <a:r>
              <a:rPr lang="en-US" b="1" dirty="0">
                <a:cs typeface="Arial" panose="020B0604020202020204" pitchFamily="34" charset="0"/>
              </a:rPr>
              <a:t>Satisfied</a:t>
            </a:r>
          </a:p>
        </p:txBody>
      </p:sp>
      <p:sp>
        <p:nvSpPr>
          <p:cNvPr id="84" name="TextBox 83">
            <a:extLst>
              <a:ext uri="{FF2B5EF4-FFF2-40B4-BE49-F238E27FC236}">
                <a16:creationId xmlns:a16="http://schemas.microsoft.com/office/drawing/2014/main" id="{78D49379-B1EB-471A-B04A-EA6370145702}"/>
              </a:ext>
            </a:extLst>
          </p:cNvPr>
          <p:cNvSpPr txBox="1"/>
          <p:nvPr/>
        </p:nvSpPr>
        <p:spPr>
          <a:xfrm>
            <a:off x="6705399" y="4739339"/>
            <a:ext cx="708428" cy="369332"/>
          </a:xfrm>
          <a:prstGeom prst="rect">
            <a:avLst/>
          </a:prstGeom>
          <a:noFill/>
        </p:spPr>
        <p:txBody>
          <a:bodyPr wrap="square" rtlCol="0">
            <a:spAutoFit/>
          </a:bodyPr>
          <a:lstStyle/>
          <a:p>
            <a:pPr algn="ctr"/>
            <a:r>
              <a:rPr lang="en-US" b="1" dirty="0">
                <a:cs typeface="Arial" panose="020B0604020202020204" pitchFamily="34" charset="0"/>
              </a:rPr>
              <a:t>No</a:t>
            </a:r>
          </a:p>
        </p:txBody>
      </p:sp>
      <p:sp>
        <p:nvSpPr>
          <p:cNvPr id="85" name="TextBox 84">
            <a:extLst>
              <a:ext uri="{FF2B5EF4-FFF2-40B4-BE49-F238E27FC236}">
                <a16:creationId xmlns:a16="http://schemas.microsoft.com/office/drawing/2014/main" id="{264F8460-D63B-4509-9473-F3230FB4CC96}"/>
              </a:ext>
            </a:extLst>
          </p:cNvPr>
          <p:cNvSpPr txBox="1"/>
          <p:nvPr/>
        </p:nvSpPr>
        <p:spPr>
          <a:xfrm>
            <a:off x="7848399" y="4739339"/>
            <a:ext cx="708428" cy="369332"/>
          </a:xfrm>
          <a:prstGeom prst="rect">
            <a:avLst/>
          </a:prstGeom>
          <a:noFill/>
        </p:spPr>
        <p:txBody>
          <a:bodyPr wrap="square" rtlCol="0">
            <a:spAutoFit/>
          </a:bodyPr>
          <a:lstStyle/>
          <a:p>
            <a:pPr algn="ctr"/>
            <a:r>
              <a:rPr lang="en-US" b="1" dirty="0">
                <a:cs typeface="Arial" panose="020B0604020202020204" pitchFamily="34" charset="0"/>
              </a:rPr>
              <a:t>Yes</a:t>
            </a:r>
          </a:p>
        </p:txBody>
      </p:sp>
      <p:sp>
        <p:nvSpPr>
          <p:cNvPr id="86" name="TextBox 85">
            <a:extLst>
              <a:ext uri="{FF2B5EF4-FFF2-40B4-BE49-F238E27FC236}">
                <a16:creationId xmlns:a16="http://schemas.microsoft.com/office/drawing/2014/main" id="{7CAC256F-74C4-499E-92CA-C8A50610345B}"/>
              </a:ext>
            </a:extLst>
          </p:cNvPr>
          <p:cNvSpPr txBox="1"/>
          <p:nvPr/>
        </p:nvSpPr>
        <p:spPr>
          <a:xfrm>
            <a:off x="301255" y="1412897"/>
            <a:ext cx="3253157" cy="461665"/>
          </a:xfrm>
          <a:prstGeom prst="rect">
            <a:avLst/>
          </a:prstGeom>
          <a:noFill/>
        </p:spPr>
        <p:txBody>
          <a:bodyPr wrap="square" rtlCol="0">
            <a:spAutoFit/>
          </a:bodyPr>
          <a:lstStyle/>
          <a:p>
            <a:r>
              <a:rPr lang="en-US" sz="2400" b="1" dirty="0">
                <a:cs typeface="Arial" panose="020B0604020202020204" pitchFamily="34" charset="0"/>
              </a:rPr>
              <a:t>Degree of Satisfaction</a:t>
            </a:r>
          </a:p>
        </p:txBody>
      </p:sp>
      <p:sp>
        <p:nvSpPr>
          <p:cNvPr id="87" name="TextBox 86">
            <a:extLst>
              <a:ext uri="{FF2B5EF4-FFF2-40B4-BE49-F238E27FC236}">
                <a16:creationId xmlns:a16="http://schemas.microsoft.com/office/drawing/2014/main" id="{1325094B-F69A-45AE-8A43-6CEFBCB8FFC2}"/>
              </a:ext>
            </a:extLst>
          </p:cNvPr>
          <p:cNvSpPr txBox="1"/>
          <p:nvPr/>
        </p:nvSpPr>
        <p:spPr>
          <a:xfrm>
            <a:off x="301256" y="3258540"/>
            <a:ext cx="3253157" cy="461665"/>
          </a:xfrm>
          <a:prstGeom prst="rect">
            <a:avLst/>
          </a:prstGeom>
          <a:noFill/>
        </p:spPr>
        <p:txBody>
          <a:bodyPr wrap="square" rtlCol="0">
            <a:spAutoFit/>
          </a:bodyPr>
          <a:lstStyle/>
          <a:p>
            <a:r>
              <a:rPr lang="en-US" sz="2400" b="1" dirty="0">
                <a:cs typeface="Arial" panose="020B0604020202020204" pitchFamily="34" charset="0"/>
              </a:rPr>
              <a:t>Overall Satisfaction</a:t>
            </a:r>
          </a:p>
        </p:txBody>
      </p:sp>
      <p:sp>
        <p:nvSpPr>
          <p:cNvPr id="88" name="TextBox 87">
            <a:extLst>
              <a:ext uri="{FF2B5EF4-FFF2-40B4-BE49-F238E27FC236}">
                <a16:creationId xmlns:a16="http://schemas.microsoft.com/office/drawing/2014/main" id="{7617F851-BD3F-4A30-8BE0-68FE59FE5F9F}"/>
              </a:ext>
            </a:extLst>
          </p:cNvPr>
          <p:cNvSpPr txBox="1"/>
          <p:nvPr/>
        </p:nvSpPr>
        <p:spPr>
          <a:xfrm>
            <a:off x="301254" y="4993419"/>
            <a:ext cx="3253157" cy="461665"/>
          </a:xfrm>
          <a:prstGeom prst="rect">
            <a:avLst/>
          </a:prstGeom>
          <a:noFill/>
        </p:spPr>
        <p:txBody>
          <a:bodyPr wrap="square" rtlCol="0">
            <a:spAutoFit/>
          </a:bodyPr>
          <a:lstStyle/>
          <a:p>
            <a:r>
              <a:rPr lang="en-US" sz="2400" b="1" dirty="0">
                <a:cs typeface="Arial" panose="020B0604020202020204" pitchFamily="34" charset="0"/>
              </a:rPr>
              <a:t>Willingness-to-Buy</a:t>
            </a:r>
          </a:p>
        </p:txBody>
      </p:sp>
      <p:grpSp>
        <p:nvGrpSpPr>
          <p:cNvPr id="101" name="Group 100">
            <a:extLst>
              <a:ext uri="{FF2B5EF4-FFF2-40B4-BE49-F238E27FC236}">
                <a16:creationId xmlns:a16="http://schemas.microsoft.com/office/drawing/2014/main" id="{E296044B-43D1-4022-B34A-B4ABF816D0A8}"/>
              </a:ext>
            </a:extLst>
          </p:cNvPr>
          <p:cNvGrpSpPr/>
          <p:nvPr/>
        </p:nvGrpSpPr>
        <p:grpSpPr>
          <a:xfrm>
            <a:off x="4080337" y="1900780"/>
            <a:ext cx="2514600" cy="1590360"/>
            <a:chOff x="4148544" y="1902549"/>
            <a:chExt cx="2514600" cy="1590360"/>
          </a:xfrm>
        </p:grpSpPr>
        <p:sp>
          <p:nvSpPr>
            <p:cNvPr id="26" name="Left Brace 25">
              <a:extLst>
                <a:ext uri="{FF2B5EF4-FFF2-40B4-BE49-F238E27FC236}">
                  <a16:creationId xmlns:a16="http://schemas.microsoft.com/office/drawing/2014/main" id="{7BE1C214-00E9-4D01-A420-333D042A0A47}"/>
                </a:ext>
              </a:extLst>
            </p:cNvPr>
            <p:cNvSpPr/>
            <p:nvPr/>
          </p:nvSpPr>
          <p:spPr>
            <a:xfrm rot="16200000">
              <a:off x="5232513" y="818580"/>
              <a:ext cx="346662" cy="2514600"/>
            </a:xfrm>
            <a:prstGeom prst="leftBrace">
              <a:avLst>
                <a:gd name="adj1" fmla="val 0"/>
                <a:gd name="adj2" fmla="val 50000"/>
              </a:avLst>
            </a:prstGeom>
            <a:ln w="31750">
              <a:solidFill>
                <a:srgbClr val="558ED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92" name="Connector: Elbow 91">
              <a:extLst>
                <a:ext uri="{FF2B5EF4-FFF2-40B4-BE49-F238E27FC236}">
                  <a16:creationId xmlns:a16="http://schemas.microsoft.com/office/drawing/2014/main" id="{A19073F2-A5EE-4891-B254-BF81A32F38C8}"/>
                </a:ext>
              </a:extLst>
            </p:cNvPr>
            <p:cNvCxnSpPr>
              <a:cxnSpLocks/>
              <a:stCxn id="26" idx="1"/>
              <a:endCxn id="18" idx="2"/>
            </p:cNvCxnSpPr>
            <p:nvPr/>
          </p:nvCxnSpPr>
          <p:spPr>
            <a:xfrm rot="16200000" flipH="1">
              <a:off x="5303226" y="2351829"/>
              <a:ext cx="1243699" cy="1038462"/>
            </a:xfrm>
            <a:prstGeom prst="bentConnector2">
              <a:avLst/>
            </a:prstGeom>
            <a:ln w="31750">
              <a:tailEnd type="triangle"/>
            </a:ln>
          </p:spPr>
          <p:style>
            <a:lnRef idx="1">
              <a:schemeClr val="accent1"/>
            </a:lnRef>
            <a:fillRef idx="0">
              <a:schemeClr val="accent1"/>
            </a:fillRef>
            <a:effectRef idx="0">
              <a:schemeClr val="accent1"/>
            </a:effectRef>
            <a:fontRef idx="minor">
              <a:schemeClr val="tx1"/>
            </a:fontRef>
          </p:style>
        </p:cxnSp>
      </p:grpSp>
      <p:grpSp>
        <p:nvGrpSpPr>
          <p:cNvPr id="102" name="Group 101">
            <a:extLst>
              <a:ext uri="{FF2B5EF4-FFF2-40B4-BE49-F238E27FC236}">
                <a16:creationId xmlns:a16="http://schemas.microsoft.com/office/drawing/2014/main" id="{9CB635B3-5EEF-4894-9D42-18990531CCA3}"/>
              </a:ext>
            </a:extLst>
          </p:cNvPr>
          <p:cNvGrpSpPr/>
          <p:nvPr/>
        </p:nvGrpSpPr>
        <p:grpSpPr>
          <a:xfrm>
            <a:off x="8662099" y="1902548"/>
            <a:ext cx="2514600" cy="1588592"/>
            <a:chOff x="8662099" y="1902548"/>
            <a:chExt cx="2514600" cy="1588592"/>
          </a:xfrm>
        </p:grpSpPr>
        <p:sp>
          <p:nvSpPr>
            <p:cNvPr id="44" name="Left Brace 43">
              <a:extLst>
                <a:ext uri="{FF2B5EF4-FFF2-40B4-BE49-F238E27FC236}">
                  <a16:creationId xmlns:a16="http://schemas.microsoft.com/office/drawing/2014/main" id="{99A2E226-C4BD-4814-BC91-58B939A96CC7}"/>
                </a:ext>
              </a:extLst>
            </p:cNvPr>
            <p:cNvSpPr/>
            <p:nvPr/>
          </p:nvSpPr>
          <p:spPr>
            <a:xfrm rot="5400000" flipH="1">
              <a:off x="9746068" y="818579"/>
              <a:ext cx="346662" cy="2514600"/>
            </a:xfrm>
            <a:prstGeom prst="leftBrace">
              <a:avLst>
                <a:gd name="adj1" fmla="val 0"/>
                <a:gd name="adj2" fmla="val 50000"/>
              </a:avLst>
            </a:prstGeom>
            <a:ln w="31750">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94" name="Connector: Elbow 93">
              <a:extLst>
                <a:ext uri="{FF2B5EF4-FFF2-40B4-BE49-F238E27FC236}">
                  <a16:creationId xmlns:a16="http://schemas.microsoft.com/office/drawing/2014/main" id="{EA51E84D-C37D-4EBE-A95E-F5CBABC646E8}"/>
                </a:ext>
              </a:extLst>
            </p:cNvPr>
            <p:cNvCxnSpPr>
              <a:stCxn id="44" idx="1"/>
              <a:endCxn id="22" idx="6"/>
            </p:cNvCxnSpPr>
            <p:nvPr/>
          </p:nvCxnSpPr>
          <p:spPr>
            <a:xfrm rot="5400000">
              <a:off x="8784084" y="2355825"/>
              <a:ext cx="1241931" cy="1028700"/>
            </a:xfrm>
            <a:prstGeom prst="bentConnector2">
              <a:avLst/>
            </a:prstGeom>
            <a:ln w="317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pSp>
      <p:cxnSp>
        <p:nvCxnSpPr>
          <p:cNvPr id="99" name="Straight Arrow Connector 98">
            <a:extLst>
              <a:ext uri="{FF2B5EF4-FFF2-40B4-BE49-F238E27FC236}">
                <a16:creationId xmlns:a16="http://schemas.microsoft.com/office/drawing/2014/main" id="{C4431B10-B695-4194-A130-00029F9EB7DB}"/>
              </a:ext>
            </a:extLst>
          </p:cNvPr>
          <p:cNvCxnSpPr>
            <a:cxnSpLocks/>
            <a:endCxn id="49" idx="0"/>
          </p:cNvCxnSpPr>
          <p:nvPr/>
        </p:nvCxnSpPr>
        <p:spPr>
          <a:xfrm>
            <a:off x="7633399" y="1902548"/>
            <a:ext cx="6114" cy="1135687"/>
          </a:xfrm>
          <a:prstGeom prst="straightConnector1">
            <a:avLst/>
          </a:prstGeom>
          <a:ln w="31750">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B23218AA-8157-409F-9BE0-D91EB86FCD89}"/>
              </a:ext>
            </a:extLst>
          </p:cNvPr>
          <p:cNvSpPr txBox="1"/>
          <p:nvPr/>
        </p:nvSpPr>
        <p:spPr>
          <a:xfrm>
            <a:off x="10388659" y="895557"/>
            <a:ext cx="1343285" cy="646331"/>
          </a:xfrm>
          <a:prstGeom prst="rect">
            <a:avLst/>
          </a:prstGeom>
          <a:noFill/>
        </p:spPr>
        <p:txBody>
          <a:bodyPr wrap="square" rtlCol="0">
            <a:spAutoFit/>
          </a:bodyPr>
          <a:lstStyle/>
          <a:p>
            <a:pPr algn="ctr"/>
            <a:r>
              <a:rPr lang="en-US" b="1" dirty="0">
                <a:cs typeface="Arial" panose="020B0604020202020204" pitchFamily="34" charset="0"/>
              </a:rPr>
              <a:t>Very Satisfied</a:t>
            </a:r>
          </a:p>
        </p:txBody>
      </p:sp>
      <p:sp>
        <p:nvSpPr>
          <p:cNvPr id="45" name="TextBox 44">
            <a:extLst>
              <a:ext uri="{FF2B5EF4-FFF2-40B4-BE49-F238E27FC236}">
                <a16:creationId xmlns:a16="http://schemas.microsoft.com/office/drawing/2014/main" id="{9BBA0086-60AD-44D7-82F0-2335B610E580}"/>
              </a:ext>
            </a:extLst>
          </p:cNvPr>
          <p:cNvSpPr txBox="1"/>
          <p:nvPr/>
        </p:nvSpPr>
        <p:spPr>
          <a:xfrm>
            <a:off x="8106854" y="895557"/>
            <a:ext cx="1343285" cy="646331"/>
          </a:xfrm>
          <a:prstGeom prst="rect">
            <a:avLst/>
          </a:prstGeom>
          <a:noFill/>
        </p:spPr>
        <p:txBody>
          <a:bodyPr wrap="square" rtlCol="0">
            <a:spAutoFit/>
          </a:bodyPr>
          <a:lstStyle/>
          <a:p>
            <a:pPr algn="ctr"/>
            <a:r>
              <a:rPr lang="en-US" b="1" dirty="0">
                <a:cs typeface="Arial" panose="020B0604020202020204" pitchFamily="34" charset="0"/>
              </a:rPr>
              <a:t>Slightly Satisfied</a:t>
            </a:r>
          </a:p>
        </p:txBody>
      </p:sp>
      <p:sp>
        <p:nvSpPr>
          <p:cNvPr id="46" name="TextBox 45">
            <a:extLst>
              <a:ext uri="{FF2B5EF4-FFF2-40B4-BE49-F238E27FC236}">
                <a16:creationId xmlns:a16="http://schemas.microsoft.com/office/drawing/2014/main" id="{D386743C-5B1E-467A-9BD9-6FDE50056FB7}"/>
              </a:ext>
            </a:extLst>
          </p:cNvPr>
          <p:cNvSpPr txBox="1"/>
          <p:nvPr/>
        </p:nvSpPr>
        <p:spPr>
          <a:xfrm>
            <a:off x="5856868" y="895558"/>
            <a:ext cx="1343285" cy="646331"/>
          </a:xfrm>
          <a:prstGeom prst="rect">
            <a:avLst/>
          </a:prstGeom>
          <a:noFill/>
        </p:spPr>
        <p:txBody>
          <a:bodyPr wrap="square" rtlCol="0">
            <a:spAutoFit/>
          </a:bodyPr>
          <a:lstStyle/>
          <a:p>
            <a:pPr algn="ctr"/>
            <a:r>
              <a:rPr lang="en-US" b="1" dirty="0">
                <a:cs typeface="Arial" panose="020B0604020202020204" pitchFamily="34" charset="0"/>
              </a:rPr>
              <a:t>Slightly Dissatisfied</a:t>
            </a:r>
          </a:p>
        </p:txBody>
      </p:sp>
      <p:sp>
        <p:nvSpPr>
          <p:cNvPr id="47" name="TextBox 46">
            <a:extLst>
              <a:ext uri="{FF2B5EF4-FFF2-40B4-BE49-F238E27FC236}">
                <a16:creationId xmlns:a16="http://schemas.microsoft.com/office/drawing/2014/main" id="{170CFAD9-EE7C-4159-A757-6A13115E92DF}"/>
              </a:ext>
            </a:extLst>
          </p:cNvPr>
          <p:cNvSpPr txBox="1"/>
          <p:nvPr/>
        </p:nvSpPr>
        <p:spPr>
          <a:xfrm>
            <a:off x="4378737" y="1177058"/>
            <a:ext cx="1947672" cy="369332"/>
          </a:xfrm>
          <a:prstGeom prst="rect">
            <a:avLst/>
          </a:prstGeom>
          <a:noFill/>
        </p:spPr>
        <p:txBody>
          <a:bodyPr wrap="square" rtlCol="0">
            <a:spAutoFit/>
          </a:bodyPr>
          <a:lstStyle/>
          <a:p>
            <a:pPr algn="ctr"/>
            <a:r>
              <a:rPr lang="en-US" b="1" dirty="0">
                <a:cs typeface="Arial" panose="020B0604020202020204" pitchFamily="34" charset="0"/>
              </a:rPr>
              <a:t>Dissatisfied</a:t>
            </a:r>
          </a:p>
        </p:txBody>
      </p:sp>
      <p:sp>
        <p:nvSpPr>
          <p:cNvPr id="48" name="TextBox 47">
            <a:extLst>
              <a:ext uri="{FF2B5EF4-FFF2-40B4-BE49-F238E27FC236}">
                <a16:creationId xmlns:a16="http://schemas.microsoft.com/office/drawing/2014/main" id="{F6A9C9B2-FB6E-4784-BC86-EF84EC7F123D}"/>
              </a:ext>
            </a:extLst>
          </p:cNvPr>
          <p:cNvSpPr txBox="1"/>
          <p:nvPr/>
        </p:nvSpPr>
        <p:spPr>
          <a:xfrm>
            <a:off x="8950682" y="1171601"/>
            <a:ext cx="1947672" cy="369332"/>
          </a:xfrm>
          <a:prstGeom prst="rect">
            <a:avLst/>
          </a:prstGeom>
          <a:noFill/>
        </p:spPr>
        <p:txBody>
          <a:bodyPr wrap="square" rtlCol="0">
            <a:spAutoFit/>
          </a:bodyPr>
          <a:lstStyle/>
          <a:p>
            <a:pPr algn="ctr"/>
            <a:r>
              <a:rPr lang="en-US" b="1" dirty="0">
                <a:cs typeface="Arial" panose="020B0604020202020204" pitchFamily="34" charset="0"/>
              </a:rPr>
              <a:t>Satisfied</a:t>
            </a:r>
          </a:p>
        </p:txBody>
      </p:sp>
      <p:sp>
        <p:nvSpPr>
          <p:cNvPr id="49" name="TextBox 48">
            <a:extLst>
              <a:ext uri="{FF2B5EF4-FFF2-40B4-BE49-F238E27FC236}">
                <a16:creationId xmlns:a16="http://schemas.microsoft.com/office/drawing/2014/main" id="{FEF2564B-D7C9-498B-BA80-1DF8A5A20C6A}"/>
              </a:ext>
            </a:extLst>
          </p:cNvPr>
          <p:cNvSpPr txBox="1"/>
          <p:nvPr/>
        </p:nvSpPr>
        <p:spPr>
          <a:xfrm>
            <a:off x="6665677" y="3038235"/>
            <a:ext cx="1947672" cy="369332"/>
          </a:xfrm>
          <a:prstGeom prst="rect">
            <a:avLst/>
          </a:prstGeom>
          <a:noFill/>
        </p:spPr>
        <p:txBody>
          <a:bodyPr wrap="square" rtlCol="0">
            <a:spAutoFit/>
          </a:bodyPr>
          <a:lstStyle/>
          <a:p>
            <a:pPr algn="ctr"/>
            <a:r>
              <a:rPr lang="en-US" b="1" dirty="0">
                <a:cs typeface="Arial" panose="020B0604020202020204" pitchFamily="34" charset="0"/>
              </a:rPr>
              <a:t>Neutral</a:t>
            </a:r>
          </a:p>
        </p:txBody>
      </p:sp>
    </p:spTree>
    <p:extLst>
      <p:ext uri="{BB962C8B-B14F-4D97-AF65-F5344CB8AC3E}">
        <p14:creationId xmlns:p14="http://schemas.microsoft.com/office/powerpoint/2010/main" val="950623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8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5" grpId="0" animBg="1"/>
      <p:bldP spid="69" grpId="0"/>
      <p:bldP spid="70" grpId="0"/>
      <p:bldP spid="84" grpId="0"/>
      <p:bldP spid="85" grpId="0"/>
      <p:bldP spid="87" grpId="0"/>
      <p:bldP spid="88" grpId="0"/>
      <p:bldP spid="4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0"/>
            <a:ext cx="12192000" cy="754063"/>
          </a:xfrm>
        </p:spPr>
        <p:txBody>
          <a:bodyPr/>
          <a:lstStyle/>
          <a:p>
            <a:r>
              <a:rPr lang="en-US" dirty="0">
                <a:latin typeface="+mj-lt"/>
                <a:ea typeface="Segoe UI Black" panose="020B0A02040204020203" pitchFamily="34" charset="0"/>
                <a:cs typeface="Segoe UI Black" panose="020B0A02040204020203" pitchFamily="34" charset="0"/>
              </a:rPr>
              <a:t>Predictive Models</a:t>
            </a:r>
            <a:endParaRPr lang="en-US" dirty="0">
              <a:latin typeface="+mj-lt"/>
            </a:endParaRPr>
          </a:p>
        </p:txBody>
      </p:sp>
      <p:sp>
        <p:nvSpPr>
          <p:cNvPr id="7" name="TextBox 6">
            <a:extLst>
              <a:ext uri="{FF2B5EF4-FFF2-40B4-BE49-F238E27FC236}">
                <a16:creationId xmlns:a16="http://schemas.microsoft.com/office/drawing/2014/main" id="{384FD044-9805-43D2-AB1D-FCC91C7F68B6}"/>
              </a:ext>
            </a:extLst>
          </p:cNvPr>
          <p:cNvSpPr txBox="1"/>
          <p:nvPr/>
        </p:nvSpPr>
        <p:spPr>
          <a:xfrm>
            <a:off x="876408" y="1096273"/>
            <a:ext cx="3588488" cy="523220"/>
          </a:xfrm>
          <a:prstGeom prst="rect">
            <a:avLst/>
          </a:prstGeom>
          <a:noFill/>
        </p:spPr>
        <p:txBody>
          <a:bodyPr wrap="square" rtlCol="0">
            <a:spAutoFit/>
          </a:bodyPr>
          <a:lstStyle/>
          <a:p>
            <a:pPr algn="ctr"/>
            <a:r>
              <a:rPr lang="en-US" sz="2800" b="1" dirty="0">
                <a:latin typeface="+mj-lt"/>
                <a:cs typeface="Arial" panose="020B0604020202020204" pitchFamily="34" charset="0"/>
              </a:rPr>
              <a:t>Random Forest</a:t>
            </a:r>
          </a:p>
        </p:txBody>
      </p:sp>
      <p:sp>
        <p:nvSpPr>
          <p:cNvPr id="23" name="TextBox 22">
            <a:extLst>
              <a:ext uri="{FF2B5EF4-FFF2-40B4-BE49-F238E27FC236}">
                <a16:creationId xmlns:a16="http://schemas.microsoft.com/office/drawing/2014/main" id="{66E25F53-2E31-4ADB-88CA-71C598028E89}"/>
              </a:ext>
            </a:extLst>
          </p:cNvPr>
          <p:cNvSpPr txBox="1"/>
          <p:nvPr/>
        </p:nvSpPr>
        <p:spPr>
          <a:xfrm>
            <a:off x="6907619" y="1127051"/>
            <a:ext cx="4559856" cy="523220"/>
          </a:xfrm>
          <a:prstGeom prst="rect">
            <a:avLst/>
          </a:prstGeom>
          <a:noFill/>
        </p:spPr>
        <p:txBody>
          <a:bodyPr wrap="square" rtlCol="0">
            <a:spAutoFit/>
          </a:bodyPr>
          <a:lstStyle/>
          <a:p>
            <a:pPr algn="ctr"/>
            <a:r>
              <a:rPr lang="en-US" sz="2800" b="1" dirty="0">
                <a:latin typeface="+mj-lt"/>
                <a:cs typeface="Arial" panose="020B0604020202020204" pitchFamily="34" charset="0"/>
              </a:rPr>
              <a:t>Logistic Regression</a:t>
            </a:r>
          </a:p>
        </p:txBody>
      </p:sp>
      <p:sp>
        <p:nvSpPr>
          <p:cNvPr id="2" name="TextBox 1">
            <a:extLst>
              <a:ext uri="{FF2B5EF4-FFF2-40B4-BE49-F238E27FC236}">
                <a16:creationId xmlns:a16="http://schemas.microsoft.com/office/drawing/2014/main" id="{E9EDFEB6-A509-432A-A686-AC72B050C944}"/>
              </a:ext>
            </a:extLst>
          </p:cNvPr>
          <p:cNvSpPr txBox="1"/>
          <p:nvPr/>
        </p:nvSpPr>
        <p:spPr>
          <a:xfrm>
            <a:off x="435935" y="1754372"/>
            <a:ext cx="4848446" cy="2862322"/>
          </a:xfrm>
          <a:prstGeom prst="rect">
            <a:avLst/>
          </a:prstGeom>
          <a:noFill/>
        </p:spPr>
        <p:txBody>
          <a:bodyPr wrap="square" rtlCol="0">
            <a:spAutoFit/>
          </a:bodyPr>
          <a:lstStyle/>
          <a:p>
            <a:r>
              <a:rPr lang="en-US" sz="2000" b="1" dirty="0">
                <a:latin typeface="+mj-lt"/>
                <a:cs typeface="Arial" panose="020B0604020202020204" pitchFamily="34" charset="0"/>
              </a:rPr>
              <a:t>Collection of decision trees to classify data and model data in complex manner</a:t>
            </a:r>
          </a:p>
          <a:p>
            <a:endParaRPr lang="en-US" sz="2000" b="1" dirty="0">
              <a:latin typeface="+mj-lt"/>
              <a:cs typeface="Arial" panose="020B0604020202020204" pitchFamily="34" charset="0"/>
            </a:endParaRPr>
          </a:p>
          <a:p>
            <a:r>
              <a:rPr lang="en-US" sz="2000" b="1" dirty="0">
                <a:latin typeface="+mj-lt"/>
                <a:cs typeface="Arial" panose="020B0604020202020204" pitchFamily="34" charset="0"/>
              </a:rPr>
              <a:t>Sensitive to collinearity but robust against normality &amp; outliers</a:t>
            </a:r>
          </a:p>
          <a:p>
            <a:endParaRPr lang="en-US" sz="2000" b="1" dirty="0">
              <a:latin typeface="+mj-lt"/>
              <a:cs typeface="Arial" panose="020B0604020202020204" pitchFamily="34" charset="0"/>
            </a:endParaRPr>
          </a:p>
          <a:p>
            <a:r>
              <a:rPr lang="en-US" sz="2000" b="1" dirty="0">
                <a:latin typeface="+mj-lt"/>
                <a:cs typeface="Arial" panose="020B0604020202020204" pitchFamily="34" charset="0"/>
              </a:rPr>
              <a:t>Performs feature selection and determines variable importance but cannot determine relationships</a:t>
            </a:r>
          </a:p>
        </p:txBody>
      </p:sp>
      <p:sp>
        <p:nvSpPr>
          <p:cNvPr id="6" name="TextBox 5">
            <a:extLst>
              <a:ext uri="{FF2B5EF4-FFF2-40B4-BE49-F238E27FC236}">
                <a16:creationId xmlns:a16="http://schemas.microsoft.com/office/drawing/2014/main" id="{7C270516-64C7-4E56-AEF0-B63BDFE77A86}"/>
              </a:ext>
            </a:extLst>
          </p:cNvPr>
          <p:cNvSpPr txBox="1"/>
          <p:nvPr/>
        </p:nvSpPr>
        <p:spPr>
          <a:xfrm>
            <a:off x="6907619" y="1754371"/>
            <a:ext cx="4848446" cy="2246769"/>
          </a:xfrm>
          <a:prstGeom prst="rect">
            <a:avLst/>
          </a:prstGeom>
          <a:noFill/>
        </p:spPr>
        <p:txBody>
          <a:bodyPr wrap="square" rtlCol="0">
            <a:spAutoFit/>
          </a:bodyPr>
          <a:lstStyle/>
          <a:p>
            <a:r>
              <a:rPr lang="en-US" sz="2000" b="1" dirty="0">
                <a:latin typeface="+mj-lt"/>
                <a:cs typeface="Arial" panose="020B0604020202020204" pitchFamily="34" charset="0"/>
              </a:rPr>
              <a:t>Elastic net regularization handles collinearity and performs feature selection</a:t>
            </a:r>
          </a:p>
          <a:p>
            <a:endParaRPr lang="en-US" sz="2000" b="1" dirty="0">
              <a:latin typeface="+mj-lt"/>
              <a:cs typeface="Arial" panose="020B0604020202020204" pitchFamily="34" charset="0"/>
            </a:endParaRPr>
          </a:p>
          <a:p>
            <a:r>
              <a:rPr lang="en-US" sz="2000" b="1" dirty="0">
                <a:latin typeface="+mj-lt"/>
                <a:cs typeface="Arial" panose="020B0604020202020204" pitchFamily="34" charset="0"/>
              </a:rPr>
              <a:t>Data needs to be centered &amp; scaled, with outliers removed</a:t>
            </a:r>
          </a:p>
          <a:p>
            <a:endParaRPr lang="en-US" sz="2000" b="1" dirty="0">
              <a:latin typeface="+mj-lt"/>
              <a:cs typeface="Arial" panose="020B0604020202020204" pitchFamily="34" charset="0"/>
            </a:endParaRPr>
          </a:p>
          <a:p>
            <a:r>
              <a:rPr lang="en-US" sz="2000" b="1" dirty="0">
                <a:latin typeface="+mj-lt"/>
                <a:cs typeface="Arial" panose="020B0604020202020204" pitchFamily="34" charset="0"/>
              </a:rPr>
              <a:t>Gives linear relationships among predictors</a:t>
            </a:r>
          </a:p>
        </p:txBody>
      </p:sp>
      <p:grpSp>
        <p:nvGrpSpPr>
          <p:cNvPr id="32" name="Group 31">
            <a:extLst>
              <a:ext uri="{FF2B5EF4-FFF2-40B4-BE49-F238E27FC236}">
                <a16:creationId xmlns:a16="http://schemas.microsoft.com/office/drawing/2014/main" id="{3114F80C-0036-4966-9DD1-BEAFE35286A8}"/>
              </a:ext>
            </a:extLst>
          </p:cNvPr>
          <p:cNvGrpSpPr/>
          <p:nvPr/>
        </p:nvGrpSpPr>
        <p:grpSpPr>
          <a:xfrm>
            <a:off x="1773901" y="4799111"/>
            <a:ext cx="2172514" cy="1436267"/>
            <a:chOff x="799142" y="4391247"/>
            <a:chExt cx="2172514" cy="1436267"/>
          </a:xfrm>
        </p:grpSpPr>
        <p:sp>
          <p:nvSpPr>
            <p:cNvPr id="3" name="Oval 2">
              <a:extLst>
                <a:ext uri="{FF2B5EF4-FFF2-40B4-BE49-F238E27FC236}">
                  <a16:creationId xmlns:a16="http://schemas.microsoft.com/office/drawing/2014/main" id="{2F898E78-A181-4650-A79D-3F3FE7DE1284}"/>
                </a:ext>
              </a:extLst>
            </p:cNvPr>
            <p:cNvSpPr/>
            <p:nvPr/>
          </p:nvSpPr>
          <p:spPr>
            <a:xfrm>
              <a:off x="1695893" y="4391247"/>
              <a:ext cx="365760" cy="36576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18A9DE04-58C0-4E2E-B7A1-43701239873B}"/>
                </a:ext>
              </a:extLst>
            </p:cNvPr>
            <p:cNvCxnSpPr>
              <a:cxnSpLocks/>
            </p:cNvCxnSpPr>
            <p:nvPr/>
          </p:nvCxnSpPr>
          <p:spPr>
            <a:xfrm flipH="1">
              <a:off x="1396976" y="4702516"/>
              <a:ext cx="365760" cy="36576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6877F0EC-E4F8-4DB8-87E6-AA61893D2417}"/>
                </a:ext>
              </a:extLst>
            </p:cNvPr>
            <p:cNvCxnSpPr>
              <a:cxnSpLocks/>
            </p:cNvCxnSpPr>
            <p:nvPr/>
          </p:nvCxnSpPr>
          <p:spPr>
            <a:xfrm>
              <a:off x="1994810" y="4702516"/>
              <a:ext cx="365760" cy="36576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C5581B7A-DD89-4B6B-90AA-8472195FA034}"/>
                </a:ext>
              </a:extLst>
            </p:cNvPr>
            <p:cNvSpPr/>
            <p:nvPr/>
          </p:nvSpPr>
          <p:spPr>
            <a:xfrm>
              <a:off x="1098059" y="4967605"/>
              <a:ext cx="365760" cy="36576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31E605E9-5E21-4148-B4FD-F3DCAC653B42}"/>
                </a:ext>
              </a:extLst>
            </p:cNvPr>
            <p:cNvCxnSpPr>
              <a:cxnSpLocks/>
            </p:cNvCxnSpPr>
            <p:nvPr/>
          </p:nvCxnSpPr>
          <p:spPr>
            <a:xfrm flipH="1">
              <a:off x="982022" y="5278874"/>
              <a:ext cx="182880" cy="18288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65EE8D6E-A8A0-4A3B-9445-003B8EA03C3C}"/>
                </a:ext>
              </a:extLst>
            </p:cNvPr>
            <p:cNvCxnSpPr>
              <a:cxnSpLocks/>
            </p:cNvCxnSpPr>
            <p:nvPr/>
          </p:nvCxnSpPr>
          <p:spPr>
            <a:xfrm>
              <a:off x="1396976" y="5278874"/>
              <a:ext cx="182880" cy="18288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a:extLst>
                <a:ext uri="{FF2B5EF4-FFF2-40B4-BE49-F238E27FC236}">
                  <a16:creationId xmlns:a16="http://schemas.microsoft.com/office/drawing/2014/main" id="{5AB12612-7A1E-4300-81C8-D9AFCE91A6A0}"/>
                </a:ext>
              </a:extLst>
            </p:cNvPr>
            <p:cNvSpPr/>
            <p:nvPr/>
          </p:nvSpPr>
          <p:spPr>
            <a:xfrm>
              <a:off x="2293727" y="4964233"/>
              <a:ext cx="365760" cy="36576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Connector 23">
              <a:extLst>
                <a:ext uri="{FF2B5EF4-FFF2-40B4-BE49-F238E27FC236}">
                  <a16:creationId xmlns:a16="http://schemas.microsoft.com/office/drawing/2014/main" id="{A6DA3B85-832E-4DF5-BFE8-C5FAD6CC3FA8}"/>
                </a:ext>
              </a:extLst>
            </p:cNvPr>
            <p:cNvCxnSpPr>
              <a:cxnSpLocks/>
            </p:cNvCxnSpPr>
            <p:nvPr/>
          </p:nvCxnSpPr>
          <p:spPr>
            <a:xfrm flipH="1">
              <a:off x="2164438" y="5275502"/>
              <a:ext cx="182880" cy="18288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3E9BEFAD-25DC-4BC7-917D-576B9E0FCF97}"/>
                </a:ext>
              </a:extLst>
            </p:cNvPr>
            <p:cNvCxnSpPr>
              <a:cxnSpLocks/>
            </p:cNvCxnSpPr>
            <p:nvPr/>
          </p:nvCxnSpPr>
          <p:spPr>
            <a:xfrm>
              <a:off x="2605896" y="5275502"/>
              <a:ext cx="182880" cy="18288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6D0ED359-0095-47CB-BCA9-6051B3A2CC99}"/>
                </a:ext>
              </a:extLst>
            </p:cNvPr>
            <p:cNvSpPr/>
            <p:nvPr/>
          </p:nvSpPr>
          <p:spPr>
            <a:xfrm>
              <a:off x="799142" y="5461754"/>
              <a:ext cx="365760" cy="365760"/>
            </a:xfrm>
            <a:prstGeom prst="rect">
              <a:avLst/>
            </a:prstGeom>
            <a:solidFill>
              <a:schemeClr val="accent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188482C7-22F2-434C-A0B3-B171CFE1E5C9}"/>
                </a:ext>
              </a:extLst>
            </p:cNvPr>
            <p:cNvSpPr/>
            <p:nvPr/>
          </p:nvSpPr>
          <p:spPr>
            <a:xfrm>
              <a:off x="1396480" y="5461754"/>
              <a:ext cx="365760" cy="36576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DB2081DE-AE89-41A8-BA38-C71E70CFE34E}"/>
                </a:ext>
              </a:extLst>
            </p:cNvPr>
            <p:cNvSpPr/>
            <p:nvPr/>
          </p:nvSpPr>
          <p:spPr>
            <a:xfrm>
              <a:off x="1981062" y="5461754"/>
              <a:ext cx="365760" cy="365760"/>
            </a:xfrm>
            <a:prstGeom prst="rect">
              <a:avLst/>
            </a:prstGeom>
            <a:solidFill>
              <a:schemeClr val="accent2"/>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B427F418-4739-4B58-937B-93BEB8EE6B06}"/>
                </a:ext>
              </a:extLst>
            </p:cNvPr>
            <p:cNvSpPr/>
            <p:nvPr/>
          </p:nvSpPr>
          <p:spPr>
            <a:xfrm>
              <a:off x="2605896" y="5461754"/>
              <a:ext cx="365760" cy="365760"/>
            </a:xfrm>
            <a:prstGeom prst="rect">
              <a:avLst/>
            </a:prstGeom>
            <a:solidFill>
              <a:srgbClr val="FFC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3" name="Group 52">
            <a:extLst>
              <a:ext uri="{FF2B5EF4-FFF2-40B4-BE49-F238E27FC236}">
                <a16:creationId xmlns:a16="http://schemas.microsoft.com/office/drawing/2014/main" id="{D3C0BCD1-AAE4-48AF-94D1-FFDC7CC11B0D}"/>
              </a:ext>
            </a:extLst>
          </p:cNvPr>
          <p:cNvGrpSpPr/>
          <p:nvPr/>
        </p:nvGrpSpPr>
        <p:grpSpPr>
          <a:xfrm>
            <a:off x="8319613" y="4646794"/>
            <a:ext cx="2024456" cy="1450606"/>
            <a:chOff x="7542310" y="4245467"/>
            <a:chExt cx="2024456" cy="1450606"/>
          </a:xfrm>
        </p:grpSpPr>
        <p:grpSp>
          <p:nvGrpSpPr>
            <p:cNvPr id="36" name="Group 35">
              <a:extLst>
                <a:ext uri="{FF2B5EF4-FFF2-40B4-BE49-F238E27FC236}">
                  <a16:creationId xmlns:a16="http://schemas.microsoft.com/office/drawing/2014/main" id="{8EF3A6C8-2D4D-4938-9287-121693CDBFA0}"/>
                </a:ext>
              </a:extLst>
            </p:cNvPr>
            <p:cNvGrpSpPr/>
            <p:nvPr/>
          </p:nvGrpSpPr>
          <p:grpSpPr>
            <a:xfrm>
              <a:off x="8195166" y="4324473"/>
              <a:ext cx="1371600" cy="1371600"/>
              <a:chOff x="8195166" y="4324473"/>
              <a:chExt cx="1371600" cy="1371600"/>
            </a:xfrm>
          </p:grpSpPr>
          <p:cxnSp>
            <p:nvCxnSpPr>
              <p:cNvPr id="34" name="Straight Connector 33">
                <a:extLst>
                  <a:ext uri="{FF2B5EF4-FFF2-40B4-BE49-F238E27FC236}">
                    <a16:creationId xmlns:a16="http://schemas.microsoft.com/office/drawing/2014/main" id="{49A2D6F4-E2CF-4E7E-A5AA-99094A68AD95}"/>
                  </a:ext>
                </a:extLst>
              </p:cNvPr>
              <p:cNvCxnSpPr/>
              <p:nvPr/>
            </p:nvCxnSpPr>
            <p:spPr>
              <a:xfrm>
                <a:off x="8214504" y="4324473"/>
                <a:ext cx="0" cy="1371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A4906FBE-C005-4AC5-9E31-785A1A2D8D60}"/>
                  </a:ext>
                </a:extLst>
              </p:cNvPr>
              <p:cNvCxnSpPr>
                <a:cxnSpLocks/>
              </p:cNvCxnSpPr>
              <p:nvPr/>
            </p:nvCxnSpPr>
            <p:spPr>
              <a:xfrm rot="16200000">
                <a:off x="8880966" y="5010273"/>
                <a:ext cx="0" cy="1371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1" name="Freeform: Shape 40">
              <a:extLst>
                <a:ext uri="{FF2B5EF4-FFF2-40B4-BE49-F238E27FC236}">
                  <a16:creationId xmlns:a16="http://schemas.microsoft.com/office/drawing/2014/main" id="{02D6BA1B-072F-4A55-B69E-667618626796}"/>
                </a:ext>
              </a:extLst>
            </p:cNvPr>
            <p:cNvSpPr/>
            <p:nvPr/>
          </p:nvSpPr>
          <p:spPr>
            <a:xfrm>
              <a:off x="8293139" y="4428347"/>
              <a:ext cx="1174078" cy="1091201"/>
            </a:xfrm>
            <a:custGeom>
              <a:avLst/>
              <a:gdLst>
                <a:gd name="connsiteX0" fmla="*/ 0 w 1290106"/>
                <a:gd name="connsiteY0" fmla="*/ 1157503 h 1248167"/>
                <a:gd name="connsiteX1" fmla="*/ 538695 w 1290106"/>
                <a:gd name="connsiteY1" fmla="*/ 1151978 h 1248167"/>
                <a:gd name="connsiteX2" fmla="*/ 671297 w 1290106"/>
                <a:gd name="connsiteY2" fmla="*/ 171277 h 1248167"/>
                <a:gd name="connsiteX3" fmla="*/ 1290106 w 1290106"/>
                <a:gd name="connsiteY3" fmla="*/ 0 h 1248167"/>
                <a:gd name="connsiteX0" fmla="*/ 0 w 1290106"/>
                <a:gd name="connsiteY0" fmla="*/ 1157503 h 1215501"/>
                <a:gd name="connsiteX1" fmla="*/ 571846 w 1290106"/>
                <a:gd name="connsiteY1" fmla="*/ 1088440 h 1215501"/>
                <a:gd name="connsiteX2" fmla="*/ 671297 w 1290106"/>
                <a:gd name="connsiteY2" fmla="*/ 171277 h 1215501"/>
                <a:gd name="connsiteX3" fmla="*/ 1290106 w 1290106"/>
                <a:gd name="connsiteY3" fmla="*/ 0 h 1215501"/>
                <a:gd name="connsiteX0" fmla="*/ 0 w 1290106"/>
                <a:gd name="connsiteY0" fmla="*/ 1157503 h 1187560"/>
                <a:gd name="connsiteX1" fmla="*/ 571846 w 1290106"/>
                <a:gd name="connsiteY1" fmla="*/ 1088440 h 1187560"/>
                <a:gd name="connsiteX2" fmla="*/ 671297 w 1290106"/>
                <a:gd name="connsiteY2" fmla="*/ 171277 h 1187560"/>
                <a:gd name="connsiteX3" fmla="*/ 1290106 w 1290106"/>
                <a:gd name="connsiteY3" fmla="*/ 0 h 1187560"/>
                <a:gd name="connsiteX0" fmla="*/ 0 w 1290106"/>
                <a:gd name="connsiteY0" fmla="*/ 1157503 h 1201671"/>
                <a:gd name="connsiteX1" fmla="*/ 582896 w 1290106"/>
                <a:gd name="connsiteY1" fmla="*/ 1143691 h 1201671"/>
                <a:gd name="connsiteX2" fmla="*/ 671297 w 1290106"/>
                <a:gd name="connsiteY2" fmla="*/ 171277 h 1201671"/>
                <a:gd name="connsiteX3" fmla="*/ 1290106 w 1290106"/>
                <a:gd name="connsiteY3" fmla="*/ 0 h 1201671"/>
                <a:gd name="connsiteX0" fmla="*/ 0 w 1290106"/>
                <a:gd name="connsiteY0" fmla="*/ 1157503 h 1191444"/>
                <a:gd name="connsiteX1" fmla="*/ 582896 w 1290106"/>
                <a:gd name="connsiteY1" fmla="*/ 1143691 h 1191444"/>
                <a:gd name="connsiteX2" fmla="*/ 671297 w 1290106"/>
                <a:gd name="connsiteY2" fmla="*/ 171277 h 1191444"/>
                <a:gd name="connsiteX3" fmla="*/ 1290106 w 1290106"/>
                <a:gd name="connsiteY3" fmla="*/ 0 h 1191444"/>
                <a:gd name="connsiteX0" fmla="*/ 0 w 1290106"/>
                <a:gd name="connsiteY0" fmla="*/ 1157503 h 1157503"/>
                <a:gd name="connsiteX1" fmla="*/ 582896 w 1290106"/>
                <a:gd name="connsiteY1" fmla="*/ 1143691 h 1157503"/>
                <a:gd name="connsiteX2" fmla="*/ 671297 w 1290106"/>
                <a:gd name="connsiteY2" fmla="*/ 171277 h 1157503"/>
                <a:gd name="connsiteX3" fmla="*/ 1290106 w 1290106"/>
                <a:gd name="connsiteY3" fmla="*/ 0 h 1157503"/>
                <a:gd name="connsiteX0" fmla="*/ 0 w 1290106"/>
                <a:gd name="connsiteY0" fmla="*/ 1188615 h 1258144"/>
                <a:gd name="connsiteX1" fmla="*/ 582896 w 1290106"/>
                <a:gd name="connsiteY1" fmla="*/ 1174803 h 1258144"/>
                <a:gd name="connsiteX2" fmla="*/ 679585 w 1290106"/>
                <a:gd name="connsiteY2" fmla="*/ 102938 h 1258144"/>
                <a:gd name="connsiteX3" fmla="*/ 1290106 w 1290106"/>
                <a:gd name="connsiteY3" fmla="*/ 31112 h 1258144"/>
                <a:gd name="connsiteX0" fmla="*/ 0 w 1290106"/>
                <a:gd name="connsiteY0" fmla="*/ 1194833 h 1264362"/>
                <a:gd name="connsiteX1" fmla="*/ 582896 w 1290106"/>
                <a:gd name="connsiteY1" fmla="*/ 1181021 h 1264362"/>
                <a:gd name="connsiteX2" fmla="*/ 679585 w 1290106"/>
                <a:gd name="connsiteY2" fmla="*/ 109156 h 1264362"/>
                <a:gd name="connsiteX3" fmla="*/ 1290106 w 1290106"/>
                <a:gd name="connsiteY3" fmla="*/ 37330 h 1264362"/>
                <a:gd name="connsiteX0" fmla="*/ 0 w 1290106"/>
                <a:gd name="connsiteY0" fmla="*/ 1213685 h 1285462"/>
                <a:gd name="connsiteX1" fmla="*/ 582896 w 1290106"/>
                <a:gd name="connsiteY1" fmla="*/ 1199873 h 1285462"/>
                <a:gd name="connsiteX2" fmla="*/ 696160 w 1290106"/>
                <a:gd name="connsiteY2" fmla="*/ 97620 h 1285462"/>
                <a:gd name="connsiteX3" fmla="*/ 1290106 w 1290106"/>
                <a:gd name="connsiteY3" fmla="*/ 56182 h 1285462"/>
                <a:gd name="connsiteX0" fmla="*/ 0 w 1290106"/>
                <a:gd name="connsiteY0" fmla="*/ 1157597 h 1229374"/>
                <a:gd name="connsiteX1" fmla="*/ 582896 w 1290106"/>
                <a:gd name="connsiteY1" fmla="*/ 1143785 h 1229374"/>
                <a:gd name="connsiteX2" fmla="*/ 696160 w 1290106"/>
                <a:gd name="connsiteY2" fmla="*/ 41532 h 1229374"/>
                <a:gd name="connsiteX3" fmla="*/ 1290106 w 1290106"/>
                <a:gd name="connsiteY3" fmla="*/ 94 h 1229374"/>
                <a:gd name="connsiteX0" fmla="*/ 0 w 1290106"/>
                <a:gd name="connsiteY0" fmla="*/ 1158086 h 1232520"/>
                <a:gd name="connsiteX1" fmla="*/ 582896 w 1290106"/>
                <a:gd name="connsiteY1" fmla="*/ 1144274 h 1232520"/>
                <a:gd name="connsiteX2" fmla="*/ 884013 w 1290106"/>
                <a:gd name="connsiteY2" fmla="*/ 6108 h 1232520"/>
                <a:gd name="connsiteX3" fmla="*/ 1290106 w 1290106"/>
                <a:gd name="connsiteY3" fmla="*/ 583 h 1232520"/>
                <a:gd name="connsiteX0" fmla="*/ 0 w 1290106"/>
                <a:gd name="connsiteY0" fmla="*/ 1158086 h 1158086"/>
                <a:gd name="connsiteX1" fmla="*/ 582896 w 1290106"/>
                <a:gd name="connsiteY1" fmla="*/ 1144274 h 1158086"/>
                <a:gd name="connsiteX2" fmla="*/ 884013 w 1290106"/>
                <a:gd name="connsiteY2" fmla="*/ 6108 h 1158086"/>
                <a:gd name="connsiteX3" fmla="*/ 1290106 w 1290106"/>
                <a:gd name="connsiteY3" fmla="*/ 583 h 1158086"/>
                <a:gd name="connsiteX0" fmla="*/ 0 w 1292869"/>
                <a:gd name="connsiteY0" fmla="*/ 1234068 h 1234068"/>
                <a:gd name="connsiteX1" fmla="*/ 582896 w 1292869"/>
                <a:gd name="connsiteY1" fmla="*/ 1220256 h 1234068"/>
                <a:gd name="connsiteX2" fmla="*/ 884013 w 1292869"/>
                <a:gd name="connsiteY2" fmla="*/ 82090 h 1234068"/>
                <a:gd name="connsiteX3" fmla="*/ 1292869 w 1292869"/>
                <a:gd name="connsiteY3" fmla="*/ 90377 h 1234068"/>
                <a:gd name="connsiteX0" fmla="*/ 0 w 1292869"/>
                <a:gd name="connsiteY0" fmla="*/ 1152052 h 1152052"/>
                <a:gd name="connsiteX1" fmla="*/ 582896 w 1292869"/>
                <a:gd name="connsiteY1" fmla="*/ 1138240 h 1152052"/>
                <a:gd name="connsiteX2" fmla="*/ 884013 w 1292869"/>
                <a:gd name="connsiteY2" fmla="*/ 74 h 1152052"/>
                <a:gd name="connsiteX3" fmla="*/ 1292869 w 1292869"/>
                <a:gd name="connsiteY3" fmla="*/ 8361 h 1152052"/>
                <a:gd name="connsiteX0" fmla="*/ 0 w 1292869"/>
                <a:gd name="connsiteY0" fmla="*/ 1152052 h 1152052"/>
                <a:gd name="connsiteX1" fmla="*/ 582896 w 1292869"/>
                <a:gd name="connsiteY1" fmla="*/ 1138240 h 1152052"/>
                <a:gd name="connsiteX2" fmla="*/ 884013 w 1292869"/>
                <a:gd name="connsiteY2" fmla="*/ 74 h 1152052"/>
                <a:gd name="connsiteX3" fmla="*/ 1292869 w 1292869"/>
                <a:gd name="connsiteY3" fmla="*/ 8361 h 1152052"/>
                <a:gd name="connsiteX0" fmla="*/ 0 w 1292869"/>
                <a:gd name="connsiteY0" fmla="*/ 1151978 h 1151978"/>
                <a:gd name="connsiteX1" fmla="*/ 582896 w 1292869"/>
                <a:gd name="connsiteY1" fmla="*/ 1138166 h 1151978"/>
                <a:gd name="connsiteX2" fmla="*/ 884013 w 1292869"/>
                <a:gd name="connsiteY2" fmla="*/ 0 h 1151978"/>
                <a:gd name="connsiteX3" fmla="*/ 1292869 w 1292869"/>
                <a:gd name="connsiteY3" fmla="*/ 8287 h 1151978"/>
                <a:gd name="connsiteX0" fmla="*/ 0 w 1292869"/>
                <a:gd name="connsiteY0" fmla="*/ 1151978 h 1151978"/>
                <a:gd name="connsiteX1" fmla="*/ 582896 w 1292869"/>
                <a:gd name="connsiteY1" fmla="*/ 1138166 h 1151978"/>
                <a:gd name="connsiteX2" fmla="*/ 884013 w 1292869"/>
                <a:gd name="connsiteY2" fmla="*/ 0 h 1151978"/>
                <a:gd name="connsiteX3" fmla="*/ 1292869 w 1292869"/>
                <a:gd name="connsiteY3" fmla="*/ 8287 h 1151978"/>
                <a:gd name="connsiteX0" fmla="*/ 0 w 1292869"/>
                <a:gd name="connsiteY0" fmla="*/ 1157503 h 1232345"/>
                <a:gd name="connsiteX1" fmla="*/ 582896 w 1292869"/>
                <a:gd name="connsiteY1" fmla="*/ 1143691 h 1232345"/>
                <a:gd name="connsiteX2" fmla="*/ 892301 w 1292869"/>
                <a:gd name="connsiteY2" fmla="*/ 0 h 1232345"/>
                <a:gd name="connsiteX3" fmla="*/ 1292869 w 1292869"/>
                <a:gd name="connsiteY3" fmla="*/ 13812 h 1232345"/>
                <a:gd name="connsiteX0" fmla="*/ 0 w 1292869"/>
                <a:gd name="connsiteY0" fmla="*/ 1157503 h 1232345"/>
                <a:gd name="connsiteX1" fmla="*/ 582896 w 1292869"/>
                <a:gd name="connsiteY1" fmla="*/ 1143691 h 1232345"/>
                <a:gd name="connsiteX2" fmla="*/ 892301 w 1292869"/>
                <a:gd name="connsiteY2" fmla="*/ 0 h 1232345"/>
                <a:gd name="connsiteX3" fmla="*/ 1292869 w 1292869"/>
                <a:gd name="connsiteY3" fmla="*/ 13812 h 1232345"/>
                <a:gd name="connsiteX0" fmla="*/ 0 w 1292869"/>
                <a:gd name="connsiteY0" fmla="*/ 1157503 h 1232345"/>
                <a:gd name="connsiteX1" fmla="*/ 582896 w 1292869"/>
                <a:gd name="connsiteY1" fmla="*/ 1143691 h 1232345"/>
                <a:gd name="connsiteX2" fmla="*/ 892301 w 1292869"/>
                <a:gd name="connsiteY2" fmla="*/ 0 h 1232345"/>
                <a:gd name="connsiteX3" fmla="*/ 1292869 w 1292869"/>
                <a:gd name="connsiteY3" fmla="*/ 13812 h 1232345"/>
                <a:gd name="connsiteX0" fmla="*/ 0 w 1292869"/>
                <a:gd name="connsiteY0" fmla="*/ 1157503 h 1231698"/>
                <a:gd name="connsiteX1" fmla="*/ 582896 w 1292869"/>
                <a:gd name="connsiteY1" fmla="*/ 1143691 h 1231698"/>
                <a:gd name="connsiteX2" fmla="*/ 892301 w 1292869"/>
                <a:gd name="connsiteY2" fmla="*/ 0 h 1231698"/>
                <a:gd name="connsiteX3" fmla="*/ 1292869 w 1292869"/>
                <a:gd name="connsiteY3" fmla="*/ 13812 h 1231698"/>
                <a:gd name="connsiteX0" fmla="*/ 0 w 1292869"/>
                <a:gd name="connsiteY0" fmla="*/ 1157503 h 1162083"/>
                <a:gd name="connsiteX1" fmla="*/ 582896 w 1292869"/>
                <a:gd name="connsiteY1" fmla="*/ 1143691 h 1162083"/>
                <a:gd name="connsiteX2" fmla="*/ 892301 w 1292869"/>
                <a:gd name="connsiteY2" fmla="*/ 0 h 1162083"/>
                <a:gd name="connsiteX3" fmla="*/ 1292869 w 1292869"/>
                <a:gd name="connsiteY3" fmla="*/ 13812 h 1162083"/>
                <a:gd name="connsiteX0" fmla="*/ 0 w 1292869"/>
                <a:gd name="connsiteY0" fmla="*/ 1157503 h 1180914"/>
                <a:gd name="connsiteX1" fmla="*/ 439244 w 1292869"/>
                <a:gd name="connsiteY1" fmla="*/ 1168554 h 1180914"/>
                <a:gd name="connsiteX2" fmla="*/ 892301 w 1292869"/>
                <a:gd name="connsiteY2" fmla="*/ 0 h 1180914"/>
                <a:gd name="connsiteX3" fmla="*/ 1292869 w 1292869"/>
                <a:gd name="connsiteY3" fmla="*/ 13812 h 1180914"/>
                <a:gd name="connsiteX0" fmla="*/ 0 w 1292869"/>
                <a:gd name="connsiteY0" fmla="*/ 1157503 h 1168743"/>
                <a:gd name="connsiteX1" fmla="*/ 439244 w 1292869"/>
                <a:gd name="connsiteY1" fmla="*/ 1168554 h 1168743"/>
                <a:gd name="connsiteX2" fmla="*/ 892301 w 1292869"/>
                <a:gd name="connsiteY2" fmla="*/ 0 h 1168743"/>
                <a:gd name="connsiteX3" fmla="*/ 1292869 w 1292869"/>
                <a:gd name="connsiteY3" fmla="*/ 13812 h 1168743"/>
                <a:gd name="connsiteX0" fmla="*/ 0 w 1292869"/>
                <a:gd name="connsiteY0" fmla="*/ 1157503 h 1157503"/>
                <a:gd name="connsiteX1" fmla="*/ 442006 w 1292869"/>
                <a:gd name="connsiteY1" fmla="*/ 1151979 h 1157503"/>
                <a:gd name="connsiteX2" fmla="*/ 892301 w 1292869"/>
                <a:gd name="connsiteY2" fmla="*/ 0 h 1157503"/>
                <a:gd name="connsiteX3" fmla="*/ 1292869 w 1292869"/>
                <a:gd name="connsiteY3" fmla="*/ 13812 h 1157503"/>
                <a:gd name="connsiteX0" fmla="*/ 0 w 1292869"/>
                <a:gd name="connsiteY0" fmla="*/ 1157589 h 1157589"/>
                <a:gd name="connsiteX1" fmla="*/ 442006 w 1292869"/>
                <a:gd name="connsiteY1" fmla="*/ 1152065 h 1157589"/>
                <a:gd name="connsiteX2" fmla="*/ 892301 w 1292869"/>
                <a:gd name="connsiteY2" fmla="*/ 86 h 1157589"/>
                <a:gd name="connsiteX3" fmla="*/ 1292869 w 1292869"/>
                <a:gd name="connsiteY3" fmla="*/ 13898 h 1157589"/>
                <a:gd name="connsiteX0" fmla="*/ 0 w 1292869"/>
                <a:gd name="connsiteY0" fmla="*/ 1157589 h 1157589"/>
                <a:gd name="connsiteX1" fmla="*/ 442006 w 1292869"/>
                <a:gd name="connsiteY1" fmla="*/ 1152065 h 1157589"/>
                <a:gd name="connsiteX2" fmla="*/ 892301 w 1292869"/>
                <a:gd name="connsiteY2" fmla="*/ 86 h 1157589"/>
                <a:gd name="connsiteX3" fmla="*/ 1292869 w 1292869"/>
                <a:gd name="connsiteY3" fmla="*/ 13898 h 1157589"/>
                <a:gd name="connsiteX0" fmla="*/ 0 w 1292869"/>
                <a:gd name="connsiteY0" fmla="*/ 1244282 h 1244282"/>
                <a:gd name="connsiteX1" fmla="*/ 442006 w 1292869"/>
                <a:gd name="connsiteY1" fmla="*/ 1238758 h 1244282"/>
                <a:gd name="connsiteX2" fmla="*/ 892301 w 1292869"/>
                <a:gd name="connsiteY2" fmla="*/ 86779 h 1244282"/>
                <a:gd name="connsiteX3" fmla="*/ 1292869 w 1292869"/>
                <a:gd name="connsiteY3" fmla="*/ 84016 h 1244282"/>
                <a:gd name="connsiteX0" fmla="*/ 0 w 1292869"/>
                <a:gd name="connsiteY0" fmla="*/ 1161065 h 1161065"/>
                <a:gd name="connsiteX1" fmla="*/ 442006 w 1292869"/>
                <a:gd name="connsiteY1" fmla="*/ 1155541 h 1161065"/>
                <a:gd name="connsiteX2" fmla="*/ 892301 w 1292869"/>
                <a:gd name="connsiteY2" fmla="*/ 3562 h 1161065"/>
                <a:gd name="connsiteX3" fmla="*/ 1292869 w 1292869"/>
                <a:gd name="connsiteY3" fmla="*/ 799 h 1161065"/>
                <a:gd name="connsiteX0" fmla="*/ 0 w 1292869"/>
                <a:gd name="connsiteY0" fmla="*/ 1161065 h 1162741"/>
                <a:gd name="connsiteX1" fmla="*/ 442006 w 1292869"/>
                <a:gd name="connsiteY1" fmla="*/ 1155541 h 1162741"/>
                <a:gd name="connsiteX2" fmla="*/ 892301 w 1292869"/>
                <a:gd name="connsiteY2" fmla="*/ 3562 h 1162741"/>
                <a:gd name="connsiteX3" fmla="*/ 1292869 w 1292869"/>
                <a:gd name="connsiteY3" fmla="*/ 799 h 1162741"/>
                <a:gd name="connsiteX0" fmla="*/ 0 w 1292869"/>
                <a:gd name="connsiteY0" fmla="*/ 1241515 h 1243191"/>
                <a:gd name="connsiteX1" fmla="*/ 442006 w 1292869"/>
                <a:gd name="connsiteY1" fmla="*/ 1235991 h 1243191"/>
                <a:gd name="connsiteX2" fmla="*/ 892301 w 1292869"/>
                <a:gd name="connsiteY2" fmla="*/ 84012 h 1243191"/>
                <a:gd name="connsiteX3" fmla="*/ 1292869 w 1292869"/>
                <a:gd name="connsiteY3" fmla="*/ 89536 h 1243191"/>
                <a:gd name="connsiteX0" fmla="*/ 0 w 1292869"/>
                <a:gd name="connsiteY0" fmla="*/ 1157507 h 1159183"/>
                <a:gd name="connsiteX1" fmla="*/ 442006 w 1292869"/>
                <a:gd name="connsiteY1" fmla="*/ 1151983 h 1159183"/>
                <a:gd name="connsiteX2" fmla="*/ 892301 w 1292869"/>
                <a:gd name="connsiteY2" fmla="*/ 4 h 1159183"/>
                <a:gd name="connsiteX3" fmla="*/ 1292869 w 1292869"/>
                <a:gd name="connsiteY3" fmla="*/ 5528 h 1159183"/>
                <a:gd name="connsiteX0" fmla="*/ 0 w 1292869"/>
                <a:gd name="connsiteY0" fmla="*/ 1157507 h 1157507"/>
                <a:gd name="connsiteX1" fmla="*/ 442006 w 1292869"/>
                <a:gd name="connsiteY1" fmla="*/ 1151983 h 1157507"/>
                <a:gd name="connsiteX2" fmla="*/ 892301 w 1292869"/>
                <a:gd name="connsiteY2" fmla="*/ 4 h 1157507"/>
                <a:gd name="connsiteX3" fmla="*/ 1292869 w 1292869"/>
                <a:gd name="connsiteY3" fmla="*/ 5528 h 1157507"/>
                <a:gd name="connsiteX0" fmla="*/ 0 w 1292869"/>
                <a:gd name="connsiteY0" fmla="*/ 1246187 h 1246187"/>
                <a:gd name="connsiteX1" fmla="*/ 442006 w 1292869"/>
                <a:gd name="connsiteY1" fmla="*/ 1240663 h 1246187"/>
                <a:gd name="connsiteX2" fmla="*/ 892301 w 1292869"/>
                <a:gd name="connsiteY2" fmla="*/ 88684 h 1246187"/>
                <a:gd name="connsiteX3" fmla="*/ 1292869 w 1292869"/>
                <a:gd name="connsiteY3" fmla="*/ 80396 h 1246187"/>
                <a:gd name="connsiteX0" fmla="*/ 0 w 1292869"/>
                <a:gd name="connsiteY0" fmla="*/ 1166119 h 1166119"/>
                <a:gd name="connsiteX1" fmla="*/ 442006 w 1292869"/>
                <a:gd name="connsiteY1" fmla="*/ 1160595 h 1166119"/>
                <a:gd name="connsiteX2" fmla="*/ 892301 w 1292869"/>
                <a:gd name="connsiteY2" fmla="*/ 8616 h 1166119"/>
                <a:gd name="connsiteX3" fmla="*/ 1292869 w 1292869"/>
                <a:gd name="connsiteY3" fmla="*/ 328 h 1166119"/>
                <a:gd name="connsiteX0" fmla="*/ 0 w 1243142"/>
                <a:gd name="connsiteY0" fmla="*/ 1241515 h 1241515"/>
                <a:gd name="connsiteX1" fmla="*/ 442006 w 1243142"/>
                <a:gd name="connsiteY1" fmla="*/ 1235991 h 1241515"/>
                <a:gd name="connsiteX2" fmla="*/ 892301 w 1243142"/>
                <a:gd name="connsiteY2" fmla="*/ 84012 h 1241515"/>
                <a:gd name="connsiteX3" fmla="*/ 1243142 w 1243142"/>
                <a:gd name="connsiteY3" fmla="*/ 89537 h 1241515"/>
                <a:gd name="connsiteX0" fmla="*/ 0 w 1243142"/>
                <a:gd name="connsiteY0" fmla="*/ 1157576 h 1157576"/>
                <a:gd name="connsiteX1" fmla="*/ 442006 w 1243142"/>
                <a:gd name="connsiteY1" fmla="*/ 1152052 h 1157576"/>
                <a:gd name="connsiteX2" fmla="*/ 892301 w 1243142"/>
                <a:gd name="connsiteY2" fmla="*/ 73 h 1157576"/>
                <a:gd name="connsiteX3" fmla="*/ 1243142 w 1243142"/>
                <a:gd name="connsiteY3" fmla="*/ 5598 h 1157576"/>
                <a:gd name="connsiteX0" fmla="*/ 0 w 1243142"/>
                <a:gd name="connsiteY0" fmla="*/ 1157543 h 1157543"/>
                <a:gd name="connsiteX1" fmla="*/ 442006 w 1243142"/>
                <a:gd name="connsiteY1" fmla="*/ 1152019 h 1157543"/>
                <a:gd name="connsiteX2" fmla="*/ 892301 w 1243142"/>
                <a:gd name="connsiteY2" fmla="*/ 40 h 1157543"/>
                <a:gd name="connsiteX3" fmla="*/ 1243142 w 1243142"/>
                <a:gd name="connsiteY3" fmla="*/ 5565 h 1157543"/>
                <a:gd name="connsiteX0" fmla="*/ 0 w 1243142"/>
                <a:gd name="connsiteY0" fmla="*/ 1244282 h 1244282"/>
                <a:gd name="connsiteX1" fmla="*/ 442006 w 1243142"/>
                <a:gd name="connsiteY1" fmla="*/ 1238758 h 1244282"/>
                <a:gd name="connsiteX2" fmla="*/ 892301 w 1243142"/>
                <a:gd name="connsiteY2" fmla="*/ 86779 h 1244282"/>
                <a:gd name="connsiteX3" fmla="*/ 1243142 w 1243142"/>
                <a:gd name="connsiteY3" fmla="*/ 84017 h 1244282"/>
                <a:gd name="connsiteX0" fmla="*/ 0 w 1243142"/>
                <a:gd name="connsiteY0" fmla="*/ 1161064 h 1161064"/>
                <a:gd name="connsiteX1" fmla="*/ 442006 w 1243142"/>
                <a:gd name="connsiteY1" fmla="*/ 1155540 h 1161064"/>
                <a:gd name="connsiteX2" fmla="*/ 892301 w 1243142"/>
                <a:gd name="connsiteY2" fmla="*/ 3561 h 1161064"/>
                <a:gd name="connsiteX3" fmla="*/ 1243142 w 1243142"/>
                <a:gd name="connsiteY3" fmla="*/ 799 h 1161064"/>
                <a:gd name="connsiteX0" fmla="*/ 0 w 1243142"/>
                <a:gd name="connsiteY0" fmla="*/ 1161616 h 1161616"/>
                <a:gd name="connsiteX1" fmla="*/ 442006 w 1243142"/>
                <a:gd name="connsiteY1" fmla="*/ 1156092 h 1161616"/>
                <a:gd name="connsiteX2" fmla="*/ 892301 w 1243142"/>
                <a:gd name="connsiteY2" fmla="*/ 4113 h 1161616"/>
                <a:gd name="connsiteX3" fmla="*/ 1243142 w 1243142"/>
                <a:gd name="connsiteY3" fmla="*/ 1351 h 1161616"/>
              </a:gdLst>
              <a:ahLst/>
              <a:cxnLst>
                <a:cxn ang="0">
                  <a:pos x="connsiteX0" y="connsiteY0"/>
                </a:cxn>
                <a:cxn ang="0">
                  <a:pos x="connsiteX1" y="connsiteY1"/>
                </a:cxn>
                <a:cxn ang="0">
                  <a:pos x="connsiteX2" y="connsiteY2"/>
                </a:cxn>
                <a:cxn ang="0">
                  <a:pos x="connsiteX3" y="connsiteY3"/>
                </a:cxn>
              </a:cxnLst>
              <a:rect l="l" t="t" r="r" b="b"/>
              <a:pathLst>
                <a:path w="1243142" h="1161616">
                  <a:moveTo>
                    <a:pt x="0" y="1161616"/>
                  </a:moveTo>
                  <a:cubicBezTo>
                    <a:pt x="147335" y="1159775"/>
                    <a:pt x="130300" y="1158394"/>
                    <a:pt x="442006" y="1156092"/>
                  </a:cubicBezTo>
                  <a:cubicBezTo>
                    <a:pt x="753712" y="1153790"/>
                    <a:pt x="518924" y="8717"/>
                    <a:pt x="892301" y="4113"/>
                  </a:cubicBezTo>
                  <a:cubicBezTo>
                    <a:pt x="1265678" y="-491"/>
                    <a:pt x="968269" y="-950"/>
                    <a:pt x="1243142" y="1351"/>
                  </a:cubicBezTo>
                </a:path>
              </a:pathLst>
            </a:cu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8" name="Straight Connector 47">
              <a:extLst>
                <a:ext uri="{FF2B5EF4-FFF2-40B4-BE49-F238E27FC236}">
                  <a16:creationId xmlns:a16="http://schemas.microsoft.com/office/drawing/2014/main" id="{BFC45594-FFC5-4B63-B8AA-9A51F3421D2A}"/>
                </a:ext>
              </a:extLst>
            </p:cNvPr>
            <p:cNvCxnSpPr/>
            <p:nvPr/>
          </p:nvCxnSpPr>
          <p:spPr>
            <a:xfrm flipH="1">
              <a:off x="8123064" y="4428347"/>
              <a:ext cx="9144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F4D5B978-7330-41BF-B877-F755572145CB}"/>
                </a:ext>
              </a:extLst>
            </p:cNvPr>
            <p:cNvCxnSpPr/>
            <p:nvPr/>
          </p:nvCxnSpPr>
          <p:spPr>
            <a:xfrm flipH="1">
              <a:off x="8124613" y="5517245"/>
              <a:ext cx="9144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19CAD64B-A4EE-4913-884D-A08DEED650E3}"/>
                </a:ext>
              </a:extLst>
            </p:cNvPr>
            <p:cNvSpPr txBox="1"/>
            <p:nvPr/>
          </p:nvSpPr>
          <p:spPr>
            <a:xfrm>
              <a:off x="7847581" y="4245467"/>
              <a:ext cx="265814" cy="365760"/>
            </a:xfrm>
            <a:prstGeom prst="rect">
              <a:avLst/>
            </a:prstGeom>
            <a:noFill/>
          </p:spPr>
          <p:txBody>
            <a:bodyPr wrap="square" rtlCol="0">
              <a:spAutoFit/>
            </a:bodyPr>
            <a:lstStyle/>
            <a:p>
              <a:r>
                <a:rPr lang="en-US" dirty="0">
                  <a:latin typeface="+mj-lt"/>
                  <a:cs typeface="Arial" panose="020B0604020202020204" pitchFamily="34" charset="0"/>
                </a:rPr>
                <a:t>1</a:t>
              </a:r>
            </a:p>
          </p:txBody>
        </p:sp>
        <p:sp>
          <p:nvSpPr>
            <p:cNvPr id="51" name="TextBox 50">
              <a:extLst>
                <a:ext uri="{FF2B5EF4-FFF2-40B4-BE49-F238E27FC236}">
                  <a16:creationId xmlns:a16="http://schemas.microsoft.com/office/drawing/2014/main" id="{933D8544-1ACF-42FE-B98E-4931285875A5}"/>
                </a:ext>
              </a:extLst>
            </p:cNvPr>
            <p:cNvSpPr txBox="1"/>
            <p:nvPr/>
          </p:nvSpPr>
          <p:spPr>
            <a:xfrm>
              <a:off x="7849209" y="5320856"/>
              <a:ext cx="265814" cy="365760"/>
            </a:xfrm>
            <a:prstGeom prst="rect">
              <a:avLst/>
            </a:prstGeom>
            <a:noFill/>
          </p:spPr>
          <p:txBody>
            <a:bodyPr wrap="square" rtlCol="0">
              <a:spAutoFit/>
            </a:bodyPr>
            <a:lstStyle/>
            <a:p>
              <a:r>
                <a:rPr lang="en-US" dirty="0">
                  <a:latin typeface="+mj-lt"/>
                  <a:cs typeface="Arial" panose="020B0604020202020204" pitchFamily="34" charset="0"/>
                </a:rPr>
                <a:t>0</a:t>
              </a:r>
            </a:p>
          </p:txBody>
        </p:sp>
        <p:sp>
          <p:nvSpPr>
            <p:cNvPr id="52" name="TextBox 51">
              <a:extLst>
                <a:ext uri="{FF2B5EF4-FFF2-40B4-BE49-F238E27FC236}">
                  <a16:creationId xmlns:a16="http://schemas.microsoft.com/office/drawing/2014/main" id="{EC55AF88-597F-4A9D-A253-9B50DEAC482E}"/>
                </a:ext>
              </a:extLst>
            </p:cNvPr>
            <p:cNvSpPr txBox="1"/>
            <p:nvPr/>
          </p:nvSpPr>
          <p:spPr>
            <a:xfrm rot="16200000">
              <a:off x="7053915" y="4805363"/>
              <a:ext cx="1342550" cy="365760"/>
            </a:xfrm>
            <a:prstGeom prst="rect">
              <a:avLst/>
            </a:prstGeom>
            <a:noFill/>
          </p:spPr>
          <p:txBody>
            <a:bodyPr wrap="square" rtlCol="0">
              <a:spAutoFit/>
            </a:bodyPr>
            <a:lstStyle/>
            <a:p>
              <a:pPr algn="ctr"/>
              <a:r>
                <a:rPr lang="en-US" dirty="0">
                  <a:latin typeface="+mj-lt"/>
                  <a:cs typeface="Arial" panose="020B0604020202020204" pitchFamily="34" charset="0"/>
                </a:rPr>
                <a:t>Probability</a:t>
              </a:r>
            </a:p>
          </p:txBody>
        </p:sp>
      </p:grpSp>
    </p:spTree>
    <p:extLst>
      <p:ext uri="{BB962C8B-B14F-4D97-AF65-F5344CB8AC3E}">
        <p14:creationId xmlns:p14="http://schemas.microsoft.com/office/powerpoint/2010/main" val="4222615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3"/>
                                        </p:tgtEl>
                                        <p:attrNameLst>
                                          <p:attrName>style.visibility</p:attrName>
                                        </p:attrNameLst>
                                      </p:cBhvr>
                                      <p:to>
                                        <p:strVal val="visible"/>
                                      </p:to>
                                    </p:set>
                                  </p:childTnLst>
                                </p:cTn>
                              </p:par>
                              <p:par>
                                <p:cTn id="11" presetID="9" presetClass="emph" presetSubtype="0" grpId="0" nodeType="withEffect">
                                  <p:stCondLst>
                                    <p:cond delay="0"/>
                                  </p:stCondLst>
                                  <p:childTnLst>
                                    <p:set>
                                      <p:cBhvr>
                                        <p:cTn id="12" dur="indefinite"/>
                                        <p:tgtEl>
                                          <p:spTgt spid="7"/>
                                        </p:tgtEl>
                                        <p:attrNameLst>
                                          <p:attrName>style.opacity</p:attrName>
                                        </p:attrNameLst>
                                      </p:cBhvr>
                                      <p:to>
                                        <p:strVal val="0.5"/>
                                      </p:to>
                                    </p:set>
                                    <p:animEffect filter="image" prLst="opacity: 0.5">
                                      <p:cBhvr rctx="IE">
                                        <p:cTn id="13" dur="indefinite"/>
                                        <p:tgtEl>
                                          <p:spTgt spid="7"/>
                                        </p:tgtEl>
                                      </p:cBhvr>
                                    </p:animEffect>
                                  </p:childTnLst>
                                </p:cTn>
                              </p:par>
                              <p:par>
                                <p:cTn id="14" presetID="9" presetClass="emph" presetSubtype="0" grpId="0" nodeType="withEffect">
                                  <p:stCondLst>
                                    <p:cond delay="0"/>
                                  </p:stCondLst>
                                  <p:childTnLst>
                                    <p:set>
                                      <p:cBhvr>
                                        <p:cTn id="15" dur="indefinite"/>
                                        <p:tgtEl>
                                          <p:spTgt spid="2"/>
                                        </p:tgtEl>
                                        <p:attrNameLst>
                                          <p:attrName>style.opacity</p:attrName>
                                        </p:attrNameLst>
                                      </p:cBhvr>
                                      <p:to>
                                        <p:strVal val="0.5"/>
                                      </p:to>
                                    </p:set>
                                    <p:animEffect filter="image" prLst="opacity: 0.5">
                                      <p:cBhvr rctx="IE">
                                        <p:cTn id="16" dur="indefinite"/>
                                        <p:tgtEl>
                                          <p:spTgt spid="2"/>
                                        </p:tgtEl>
                                      </p:cBhvr>
                                    </p:animEffect>
                                  </p:childTnLst>
                                </p:cTn>
                              </p:par>
                              <p:par>
                                <p:cTn id="17" presetID="9" presetClass="emph" presetSubtype="0" nodeType="withEffect">
                                  <p:stCondLst>
                                    <p:cond delay="0"/>
                                  </p:stCondLst>
                                  <p:childTnLst>
                                    <p:set>
                                      <p:cBhvr>
                                        <p:cTn id="18" dur="indefinite"/>
                                        <p:tgtEl>
                                          <p:spTgt spid="32"/>
                                        </p:tgtEl>
                                        <p:attrNameLst>
                                          <p:attrName>style.opacity</p:attrName>
                                        </p:attrNameLst>
                                      </p:cBhvr>
                                      <p:to>
                                        <p:strVal val="0.5"/>
                                      </p:to>
                                    </p:set>
                                    <p:animEffect filter="image" prLst="opacity: 0.5">
                                      <p:cBhvr rctx="IE">
                                        <p:cTn id="19" dur="indefinite"/>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3" grpId="0"/>
      <p:bldP spid="2" grpId="0"/>
      <p:bldP spid="6" grpId="0"/>
    </p:bldLst>
  </p:timing>
</p:sld>
</file>

<file path=ppt/theme/theme1.xml><?xml version="1.0" encoding="utf-8"?>
<a:theme xmlns:a="http://schemas.openxmlformats.org/drawingml/2006/main" name="Quarterly Co Mtg Q3 2011 - DRAF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smtClean="0">
            <a:latin typeface="Neo Sans Std"/>
            <a:cs typeface="Arial" panose="020B0604020202020204"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8FE61ED727BB04D9DBFE8A261BEA4AC" ma:contentTypeVersion="13" ma:contentTypeDescription="Create a new document." ma:contentTypeScope="" ma:versionID="b313a7f70013d8eda2a05f7d9cd089c7">
  <xsd:schema xmlns:xsd="http://www.w3.org/2001/XMLSchema" xmlns:xs="http://www.w3.org/2001/XMLSchema" xmlns:p="http://schemas.microsoft.com/office/2006/metadata/properties" xmlns:ns3="222e56c0-9ca2-468a-a9fc-3ff82e32ae29" xmlns:ns4="86ec4d0e-8df4-4456-96b6-9fed664964f5" targetNamespace="http://schemas.microsoft.com/office/2006/metadata/properties" ma:root="true" ma:fieldsID="03135236486cabe7281348ccdf9130e4" ns3:_="" ns4:_="">
    <xsd:import namespace="222e56c0-9ca2-468a-a9fc-3ff82e32ae29"/>
    <xsd:import namespace="86ec4d0e-8df4-4456-96b6-9fed664964f5"/>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22e56c0-9ca2-468a-a9fc-3ff82e32ae2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Length (seconds)" ma:internalName="MediaLengthInSeconds" ma:readOnly="true">
      <xsd:simpleType>
        <xsd:restriction base="dms:Unknow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6ec4d0e-8df4-4456-96b6-9fed664964f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FC704D7-88BE-4979-9212-6B879A1FC402}">
  <ds:schemaRefs>
    <ds:schemaRef ds:uri="222e56c0-9ca2-468a-a9fc-3ff82e32ae29"/>
    <ds:schemaRef ds:uri="http://purl.org/dc/elements/1.1/"/>
    <ds:schemaRef ds:uri="http://schemas.microsoft.com/office/2006/metadata/properties"/>
    <ds:schemaRef ds:uri="http://purl.org/dc/terms/"/>
    <ds:schemaRef ds:uri="86ec4d0e-8df4-4456-96b6-9fed664964f5"/>
    <ds:schemaRef ds:uri="http://purl.org/dc/dcmitype/"/>
    <ds:schemaRef ds:uri="http://schemas.microsoft.com/office/infopath/2007/PartnerControls"/>
    <ds:schemaRef ds:uri="http://schemas.microsoft.com/office/2006/documentManagement/type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D89B9F7A-4E11-44B6-A200-E7BAAE7799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22e56c0-9ca2-468a-a9fc-3ff82e32ae29"/>
    <ds:schemaRef ds:uri="86ec4d0e-8df4-4456-96b6-9fed664964f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8E47A8C-B40F-4F8E-A79B-192D29803CC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105522</TotalTime>
  <Words>3010</Words>
  <Application>Microsoft Macintosh PowerPoint</Application>
  <PresentationFormat>Widescreen</PresentationFormat>
  <Paragraphs>241</Paragraphs>
  <Slides>19</Slides>
  <Notes>19</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Neo Sans Std</vt:lpstr>
      <vt:lpstr>Segoe UI Black</vt:lpstr>
      <vt:lpstr>Wingdings</vt:lpstr>
      <vt:lpstr>Quarterly Co Mtg Q3 2011 - DRAFT</vt:lpstr>
      <vt:lpstr>Can we predict cushioning perception from the mechanical properties of shoes?</vt:lpstr>
      <vt:lpstr>Mechanical properties often investigated for injury &amp; performance…</vt:lpstr>
      <vt:lpstr>…though little known about perception and mechanical properties link</vt:lpstr>
      <vt:lpstr>Purpose</vt:lpstr>
      <vt:lpstr>Database</vt:lpstr>
      <vt:lpstr>Database</vt:lpstr>
      <vt:lpstr>Mechanical Properties</vt:lpstr>
      <vt:lpstr>Perception Scores</vt:lpstr>
      <vt:lpstr>Predictive Models</vt:lpstr>
      <vt:lpstr>Models</vt:lpstr>
      <vt:lpstr>Work Flow</vt:lpstr>
      <vt:lpstr>Most runners were satisfied with the shoes, but not enough to buy</vt:lpstr>
      <vt:lpstr>Degree of satisfaction cannot be predicted from footwear properties</vt:lpstr>
      <vt:lpstr>Overall satisfaction cannot be predicted from footwear properties</vt:lpstr>
      <vt:lpstr>Footwear properties can predict willingness-to-buy with ~65% accuracy</vt:lpstr>
      <vt:lpstr>Importance of footwear properties were inconsistent across models</vt:lpstr>
      <vt:lpstr>Footwear properties may be limited in their predictive potential </vt:lpstr>
      <vt:lpstr>Footwear Personalization</vt:lpstr>
      <vt:lpstr>PowerPoint Presentation</vt:lpstr>
    </vt:vector>
  </TitlesOfParts>
  <Company>Brooks Running</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Optimal Heel</dc:title>
  <dc:creator>Ryan Alcantara</dc:creator>
  <cp:lastModifiedBy>Salzano, Matthew Quinn</cp:lastModifiedBy>
  <cp:revision>1631</cp:revision>
  <cp:lastPrinted>2022-01-25T16:45:15Z</cp:lastPrinted>
  <dcterms:created xsi:type="dcterms:W3CDTF">2016-06-10T18:08:53Z</dcterms:created>
  <dcterms:modified xsi:type="dcterms:W3CDTF">2022-01-25T17:12:18Z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0x010100D8FE61ED727BB04D9DBFE8A261BEA4AC</vt:lpwstr>
  </property>
</Properties>
</file>