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sldIdLst>
    <p:sldId id="312" r:id="rId2"/>
    <p:sldId id="264" r:id="rId3"/>
    <p:sldId id="314" r:id="rId4"/>
    <p:sldId id="272" r:id="rId5"/>
    <p:sldId id="280" r:id="rId6"/>
    <p:sldId id="282" r:id="rId7"/>
    <p:sldId id="299" r:id="rId8"/>
    <p:sldId id="302"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C+tEbcj7oIxVc/zUH81g==" hashData="K8KOSq94F+cnqTGLRdAsEmbBS3aOS6KZA4ftSlVuf6gSI2+67m+EByK6z990xZ4GpmzrD25/5mRUAymKqnIHJ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D7F"/>
    <a:srgbClr val="1E407C"/>
    <a:srgbClr val="4A7729"/>
    <a:srgbClr val="BC204B"/>
    <a:srgbClr val="7D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39" autoAdjust="0"/>
    <p:restoredTop sz="72282" autoAdjust="0"/>
  </p:normalViewPr>
  <p:slideViewPr>
    <p:cSldViewPr snapToGrid="0">
      <p:cViewPr varScale="1">
        <p:scale>
          <a:sx n="67" d="100"/>
          <a:sy n="67" d="100"/>
        </p:scale>
        <p:origin x="2656" y="17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EF233-9983-4632-ABEC-5539B803013D}" type="datetimeFigureOut">
              <a:rPr lang="en-US" smtClean="0"/>
              <a:t>1/25/22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BB78B-EBC4-4775-9928-7B45886B3513}" type="slidenum">
              <a:rPr lang="en-US" smtClean="0"/>
              <a:t>‹#›</a:t>
            </a:fld>
            <a:endParaRPr lang="en-US"/>
          </a:p>
        </p:txBody>
      </p:sp>
    </p:spTree>
    <p:extLst>
      <p:ext uri="{BB962C8B-B14F-4D97-AF65-F5344CB8AC3E}">
        <p14:creationId xmlns:p14="http://schemas.microsoft.com/office/powerpoint/2010/main" val="336003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baseline="0" dirty="0"/>
              <a:t>THINGS TO DOUBLE-CHECK AND LOOK UP:</a:t>
            </a:r>
          </a:p>
          <a:p>
            <a:endParaRPr lang="en-US" b="1" baseline="0" dirty="0"/>
          </a:p>
          <a:p>
            <a:pPr marL="171450" indent="-171450">
              <a:buFontTx/>
              <a:buChar char="-"/>
            </a:pPr>
            <a:r>
              <a:rPr lang="en-US" b="1" baseline="0" dirty="0"/>
              <a:t>p-values for both mixed models</a:t>
            </a:r>
          </a:p>
          <a:p>
            <a:pPr marL="171450" indent="-171450">
              <a:buFontTx/>
              <a:buChar char="-"/>
            </a:pPr>
            <a:r>
              <a:rPr lang="en-US" b="1" baseline="0" dirty="0"/>
              <a:t>% differences in means at 3 noted angles</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6A0F7B-E895-41FF-BEE2-814F840AB6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014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Moment arms are one of the fundamental elements of the musculoskeletal system that help determine locomotor function.  They affect muscle force-length-velocity dynamics and moments produced around joints.  However, despite known plasticity of other elements of the musculoskeletal system, such as muscle, bone, and tendon, it is currently unknown how, or even if, moment arms respond to loading protocols.</a:t>
            </a:r>
          </a:p>
        </p:txBody>
      </p:sp>
      <p:sp>
        <p:nvSpPr>
          <p:cNvPr id="197" name="Shape 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08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It’s been well-established that the musculoskeletal system is plastic in response to the loads it experiences.  Muscle will either hypertrophy or atrophy in response to increased or decreased loads, respectively, while fiber length changes may be dependent upon type of exercise.  Bone strength responds similarly to muscle size, while bone length changes are fairly ambiguous.  Tendon size, stiffness, and modulus will also either increase or decrease depending on load level as well.  At the crossroads of these elements lies the moment arm, which helps determine muscle dynamics and force production at the joint.  However, despite its importance, its plasticity in response to loading has yet to be established.</a:t>
            </a:r>
          </a:p>
        </p:txBody>
      </p:sp>
      <p:sp>
        <p:nvSpPr>
          <p:cNvPr id="197" name="Shape 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008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a:t>
            </a:r>
            <a:r>
              <a:rPr lang="en-US" baseline="0" dirty="0"/>
              <a:t> we aim to investigate moment arm plasticity using an avian bipedal model during the growth phase, which is when bone appears to be most sensitive to loading.  We split birds into 3 groups in order to obtain a spectrum of load level.  </a:t>
            </a:r>
            <a:r>
              <a:rPr lang="en-US" dirty="0"/>
              <a:t>We had</a:t>
            </a:r>
            <a:r>
              <a:rPr lang="en-US" baseline="0" dirty="0"/>
              <a:t> an exercise group that was allowed to freely roam around a large pen and jump to multiple perches</a:t>
            </a:r>
            <a:r>
              <a:rPr lang="en-US" dirty="0"/>
              <a:t>.  A sedentary group was housed in a small pen with a low netting to restrict movement and discourage jumping.  Finally, we had a </a:t>
            </a:r>
            <a:r>
              <a:rPr lang="en-US" dirty="0" err="1"/>
              <a:t>botox</a:t>
            </a:r>
            <a:r>
              <a:rPr lang="en-US" dirty="0"/>
              <a:t> group housed similarly</a:t>
            </a:r>
            <a:r>
              <a:rPr lang="en-US" baseline="0" dirty="0"/>
              <a:t> to the sedentary group, but also received bilateral injections of </a:t>
            </a:r>
            <a:r>
              <a:rPr lang="en-US" baseline="0" dirty="0" err="1"/>
              <a:t>botox</a:t>
            </a:r>
            <a:r>
              <a:rPr lang="en-US" baseline="0" dirty="0"/>
              <a:t> every 5 weeks into both gastrocnemius muscles to induce more restricted movement.  The protocol lasted from when the birds were aged 4 weeks until they were 6 months of 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A251D-E1D3-47A2-AE48-7DC10B9917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20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measure moment arm, we used the tendon travel protocol. After sacrifice and dissection, we attached clusters of retroreflective markers to the bones of the limb, and held the limb firm with a  clamp on the tibia.  The Achilles tendon was attached to a linear transducer to measure tendon excursion, while the </a:t>
            </a:r>
            <a:r>
              <a:rPr lang="en-US" baseline="0" dirty="0" err="1"/>
              <a:t>tarsometatarsus</a:t>
            </a:r>
            <a:r>
              <a:rPr lang="en-US" baseline="0" dirty="0"/>
              <a:t> was moved so as to rotate the ankle through roughly 60 degrees of motion.  From the motion capture data, we were able to calculate a finite helical axis at the ankle, and then joint angles, which when paired with excursion data, allowed us to get moment arm.   We then ran a mixed effects model to determine the effect of group on moment arm and any interaction between group and angle.</a:t>
            </a:r>
            <a:endParaRPr lang="en-US" dirty="0"/>
          </a:p>
        </p:txBody>
      </p:sp>
      <p:sp>
        <p:nvSpPr>
          <p:cNvPr id="4" name="Slide Number Placeholder 3"/>
          <p:cNvSpPr>
            <a:spLocks noGrp="1"/>
          </p:cNvSpPr>
          <p:nvPr>
            <p:ph type="sldNum" sz="quarter" idx="5"/>
          </p:nvPr>
        </p:nvSpPr>
        <p:spPr/>
        <p:txBody>
          <a:bodyPr/>
          <a:lstStyle/>
          <a:p>
            <a:fld id="{9B9BB78B-EBC4-4775-9928-7B45886B3513}" type="slidenum">
              <a:rPr lang="en-US" smtClean="0"/>
              <a:t>5</a:t>
            </a:fld>
            <a:endParaRPr lang="en-US"/>
          </a:p>
        </p:txBody>
      </p:sp>
    </p:spTree>
    <p:extLst>
      <p:ext uri="{BB962C8B-B14F-4D97-AF65-F5344CB8AC3E}">
        <p14:creationId xmlns:p14="http://schemas.microsoft.com/office/powerpoint/2010/main" val="25591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line graph shows average moment arm for each group over the measured angle range, with the shaded region showing +/- 1 SD.  Despite overlapping SD, we found that when angle was treated as a continuous variable, there was a significant Group x Angle effect and a significant Group effect.  The exercise control group appeared to have consistently larger moment arms, while the sedentary group appeared to have a different moment arm vs angle relationship.</a:t>
            </a:r>
          </a:p>
        </p:txBody>
      </p:sp>
      <p:sp>
        <p:nvSpPr>
          <p:cNvPr id="4" name="Slide Number Placeholder 3"/>
          <p:cNvSpPr>
            <a:spLocks noGrp="1"/>
          </p:cNvSpPr>
          <p:nvPr>
            <p:ph type="sldNum" sz="quarter" idx="10"/>
          </p:nvPr>
        </p:nvSpPr>
        <p:spPr/>
        <p:txBody>
          <a:bodyPr/>
          <a:lstStyle/>
          <a:p>
            <a:fld id="{9B9BB78B-EBC4-4775-9928-7B45886B3513}" type="slidenum">
              <a:rPr lang="en-US" smtClean="0"/>
              <a:t>6</a:t>
            </a:fld>
            <a:endParaRPr lang="en-US"/>
          </a:p>
        </p:txBody>
      </p:sp>
    </p:spTree>
    <p:extLst>
      <p:ext uri="{BB962C8B-B14F-4D97-AF65-F5344CB8AC3E}">
        <p14:creationId xmlns:p14="http://schemas.microsoft.com/office/powerpoint/2010/main" val="415293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using box plots, we broke the moment arms down into the extremes and middle of the angle range.  When treating angle as a categorical variable, we found no significant interaction or Group effect.</a:t>
            </a:r>
          </a:p>
        </p:txBody>
      </p:sp>
      <p:sp>
        <p:nvSpPr>
          <p:cNvPr id="4" name="Slide Number Placeholder 3"/>
          <p:cNvSpPr>
            <a:spLocks noGrp="1"/>
          </p:cNvSpPr>
          <p:nvPr>
            <p:ph type="sldNum" sz="quarter" idx="5"/>
          </p:nvPr>
        </p:nvSpPr>
        <p:spPr/>
        <p:txBody>
          <a:bodyPr/>
          <a:lstStyle/>
          <a:p>
            <a:fld id="{9B9BB78B-EBC4-4775-9928-7B45886B3513}" type="slidenum">
              <a:rPr lang="en-US" smtClean="0"/>
              <a:t>7</a:t>
            </a:fld>
            <a:endParaRPr lang="en-US"/>
          </a:p>
        </p:txBody>
      </p:sp>
    </p:spTree>
    <p:extLst>
      <p:ext uri="{BB962C8B-B14F-4D97-AF65-F5344CB8AC3E}">
        <p14:creationId xmlns:p14="http://schemas.microsoft.com/office/powerpoint/2010/main" val="133996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data are bit ambiguous, which makes</a:t>
            </a:r>
            <a:r>
              <a:rPr lang="en-US" baseline="0" dirty="0"/>
              <a:t> us hesitant to fully conclude that moment arms are plastic, but rather to say that evidence suggests they could be.  We saw no significant difference in mean comparisons, but we did see that the sedentary slope was different that EXE and BTX and that EXE seems to be larger than the other two. </a:t>
            </a:r>
          </a:p>
          <a:p>
            <a:endParaRPr lang="en-US" baseline="0" dirty="0"/>
          </a:p>
          <a:p>
            <a:r>
              <a:rPr lang="en-US" baseline="0" dirty="0"/>
              <a:t>A major limitation is that we our </a:t>
            </a:r>
            <a:r>
              <a:rPr lang="en-US" baseline="0" dirty="0" err="1"/>
              <a:t>botox</a:t>
            </a:r>
            <a:r>
              <a:rPr lang="en-US" baseline="0" dirty="0"/>
              <a:t> treatment may not have worked as intended and that there was not a large enough difference in loading across all groups.</a:t>
            </a:r>
            <a:endParaRPr lang="en-US" dirty="0"/>
          </a:p>
        </p:txBody>
      </p:sp>
      <p:sp>
        <p:nvSpPr>
          <p:cNvPr id="4" name="Slide Number Placeholder 3"/>
          <p:cNvSpPr>
            <a:spLocks noGrp="1"/>
          </p:cNvSpPr>
          <p:nvPr>
            <p:ph type="sldNum" sz="quarter" idx="10"/>
          </p:nvPr>
        </p:nvSpPr>
        <p:spPr/>
        <p:txBody>
          <a:bodyPr/>
          <a:lstStyle/>
          <a:p>
            <a:fld id="{9B9BB78B-EBC4-4775-9928-7B45886B3513}" type="slidenum">
              <a:rPr lang="en-US" smtClean="0"/>
              <a:t>8</a:t>
            </a:fld>
            <a:endParaRPr lang="en-US"/>
          </a:p>
        </p:txBody>
      </p:sp>
    </p:spTree>
    <p:extLst>
      <p:ext uri="{BB962C8B-B14F-4D97-AF65-F5344CB8AC3E}">
        <p14:creationId xmlns:p14="http://schemas.microsoft.com/office/powerpoint/2010/main" val="350690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5" name="Footer Placeholder 4"/>
          <p:cNvSpPr>
            <a:spLocks noGrp="1"/>
          </p:cNvSpPr>
          <p:nvPr>
            <p:ph type="ftr" sz="quarter" idx="11"/>
          </p:nvPr>
        </p:nvSpPr>
        <p:spPr>
          <a:xfrm>
            <a:off x="3028950" y="6356359"/>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46267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5" name="Footer Placeholder 4"/>
          <p:cNvSpPr>
            <a:spLocks noGrp="1"/>
          </p:cNvSpPr>
          <p:nvPr>
            <p:ph type="ftr" sz="quarter" idx="11"/>
          </p:nvPr>
        </p:nvSpPr>
        <p:spPr>
          <a:xfrm>
            <a:off x="3028950" y="6356359"/>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75250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5" name="Footer Placeholder 4"/>
          <p:cNvSpPr>
            <a:spLocks noGrp="1"/>
          </p:cNvSpPr>
          <p:nvPr>
            <p:ph type="ftr" sz="quarter" idx="11"/>
          </p:nvPr>
        </p:nvSpPr>
        <p:spPr>
          <a:xfrm>
            <a:off x="3028950" y="6356359"/>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385055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763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72"/>
            <a:ext cx="7886700" cy="1500187"/>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5" name="Footer Placeholder 4"/>
          <p:cNvSpPr>
            <a:spLocks noGrp="1"/>
          </p:cNvSpPr>
          <p:nvPr>
            <p:ph type="ftr" sz="quarter" idx="11"/>
          </p:nvPr>
        </p:nvSpPr>
        <p:spPr>
          <a:xfrm>
            <a:off x="3028950" y="6356359"/>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267828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6" name="Footer Placeholder 5"/>
          <p:cNvSpPr>
            <a:spLocks noGrp="1"/>
          </p:cNvSpPr>
          <p:nvPr>
            <p:ph type="ftr" sz="quarter" idx="11"/>
          </p:nvPr>
        </p:nvSpPr>
        <p:spPr>
          <a:xfrm>
            <a:off x="3028950" y="6356359"/>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239029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8" name="Footer Placeholder 7"/>
          <p:cNvSpPr>
            <a:spLocks noGrp="1"/>
          </p:cNvSpPr>
          <p:nvPr>
            <p:ph type="ftr" sz="quarter" idx="11"/>
          </p:nvPr>
        </p:nvSpPr>
        <p:spPr>
          <a:xfrm>
            <a:off x="3028950" y="6356359"/>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425678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4" name="Footer Placeholder 3"/>
          <p:cNvSpPr>
            <a:spLocks noGrp="1"/>
          </p:cNvSpPr>
          <p:nvPr>
            <p:ph type="ftr" sz="quarter" idx="11"/>
          </p:nvPr>
        </p:nvSpPr>
        <p:spPr>
          <a:xfrm>
            <a:off x="3028950" y="6356359"/>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29738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3" name="Footer Placeholder 2"/>
          <p:cNvSpPr>
            <a:spLocks noGrp="1"/>
          </p:cNvSpPr>
          <p:nvPr>
            <p:ph type="ftr" sz="quarter" idx="11"/>
          </p:nvPr>
        </p:nvSpPr>
        <p:spPr>
          <a:xfrm>
            <a:off x="3028950" y="6356359"/>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32126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34"/>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6" name="Footer Placeholder 5"/>
          <p:cNvSpPr>
            <a:spLocks noGrp="1"/>
          </p:cNvSpPr>
          <p:nvPr>
            <p:ph type="ftr" sz="quarter" idx="11"/>
          </p:nvPr>
        </p:nvSpPr>
        <p:spPr>
          <a:xfrm>
            <a:off x="3028950" y="6356359"/>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2248350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4"/>
            <a:ext cx="4629150" cy="4873625"/>
          </a:xfrm>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a:xfrm>
            <a:off x="628650" y="6356359"/>
            <a:ext cx="2057400" cy="365125"/>
          </a:xfrm>
          <a:prstGeom prst="rect">
            <a:avLst/>
          </a:prstGeom>
        </p:spPr>
        <p:txBody>
          <a:bodyPr/>
          <a:lstStyle/>
          <a:p>
            <a:fld id="{027B454D-4F80-4189-8B43-3BD3D125D996}" type="datetimeFigureOut">
              <a:rPr lang="en-US" smtClean="0"/>
              <a:t>1/25/22</a:t>
            </a:fld>
            <a:endParaRPr lang="en-US"/>
          </a:p>
        </p:txBody>
      </p:sp>
      <p:sp>
        <p:nvSpPr>
          <p:cNvPr id="6" name="Footer Placeholder 5"/>
          <p:cNvSpPr>
            <a:spLocks noGrp="1"/>
          </p:cNvSpPr>
          <p:nvPr>
            <p:ph type="ftr" sz="quarter" idx="11"/>
          </p:nvPr>
        </p:nvSpPr>
        <p:spPr>
          <a:xfrm>
            <a:off x="3028950" y="6356359"/>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9"/>
            <a:ext cx="2057400" cy="365125"/>
          </a:xfrm>
          <a:prstGeom prst="rect">
            <a:avLst/>
          </a:prstGeom>
        </p:spPr>
        <p:txBody>
          <a:bodyPr/>
          <a:lstStyle/>
          <a:p>
            <a:fld id="{BA2C18BC-5FE4-4D5C-9CCC-96EAD93A6F8B}" type="slidenum">
              <a:rPr lang="en-US" smtClean="0"/>
              <a:t>‹#›</a:t>
            </a:fld>
            <a:endParaRPr lang="en-US"/>
          </a:p>
        </p:txBody>
      </p:sp>
    </p:spTree>
    <p:extLst>
      <p:ext uri="{BB962C8B-B14F-4D97-AF65-F5344CB8AC3E}">
        <p14:creationId xmlns:p14="http://schemas.microsoft.com/office/powerpoint/2010/main" val="344074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5576"/>
            <a:ext cx="9144001" cy="13771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Placeholder 1"/>
          <p:cNvSpPr>
            <a:spLocks noGrp="1"/>
          </p:cNvSpPr>
          <p:nvPr>
            <p:ph type="title"/>
          </p:nvPr>
        </p:nvSpPr>
        <p:spPr>
          <a:xfrm>
            <a:off x="-1" y="-5576"/>
            <a:ext cx="7886701" cy="117061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4207" y="1371607"/>
            <a:ext cx="8538519" cy="4805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807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49" y="199502"/>
            <a:ext cx="9144001" cy="1634308"/>
          </a:xfrm>
          <a:solidFill>
            <a:schemeClr val="bg1"/>
          </a:solidFill>
        </p:spPr>
        <p:txBody>
          <a:bodyPr>
            <a:noAutofit/>
          </a:bodyPr>
          <a:lstStyle/>
          <a:p>
            <a:r>
              <a:rPr lang="en-US" sz="4400" b="1">
                <a:latin typeface="Calibri"/>
                <a:ea typeface="Calibri"/>
                <a:cs typeface="Calibri"/>
                <a:sym typeface="Calibri"/>
              </a:rPr>
              <a:t>Moment Arm </a:t>
            </a:r>
            <a:r>
              <a:rPr lang="en-US" sz="4400" b="1" dirty="0">
                <a:latin typeface="Calibri"/>
                <a:ea typeface="Calibri"/>
                <a:cs typeface="Calibri"/>
                <a:sym typeface="Calibri"/>
              </a:rPr>
              <a:t>Plasticity in Response to Loading History During Growth</a:t>
            </a:r>
            <a:endParaRPr lang="en-US" sz="4400" b="1" dirty="0"/>
          </a:p>
        </p:txBody>
      </p:sp>
      <p:sp>
        <p:nvSpPr>
          <p:cNvPr id="3" name="Subtitle 2"/>
          <p:cNvSpPr>
            <a:spLocks noGrp="1"/>
          </p:cNvSpPr>
          <p:nvPr>
            <p:ph type="subTitle" idx="1"/>
          </p:nvPr>
        </p:nvSpPr>
        <p:spPr>
          <a:xfrm>
            <a:off x="699052" y="2560152"/>
            <a:ext cx="7772400" cy="2406764"/>
          </a:xfrm>
        </p:spPr>
        <p:txBody>
          <a:bodyPr>
            <a:normAutofit/>
          </a:bodyPr>
          <a:lstStyle/>
          <a:p>
            <a:pPr>
              <a:lnSpc>
                <a:spcPct val="120000"/>
              </a:lnSpc>
            </a:pPr>
            <a:r>
              <a:rPr lang="en-US" sz="2800" b="1" dirty="0"/>
              <a:t>Matthew Q. Salzano</a:t>
            </a:r>
            <a:endParaRPr lang="en-US" sz="2600" b="1" baseline="30000" dirty="0"/>
          </a:p>
          <a:p>
            <a:pPr>
              <a:lnSpc>
                <a:spcPct val="120000"/>
              </a:lnSpc>
            </a:pPr>
            <a:r>
              <a:rPr lang="en-US" sz="2600" dirty="0"/>
              <a:t>IGDP – Integrative and Biomedical Physiology</a:t>
            </a:r>
          </a:p>
          <a:p>
            <a:r>
              <a:rPr lang="en-US" sz="2600" dirty="0"/>
              <a:t>Muscle Function &amp; Locomotion Lab | Biomechanics Lab</a:t>
            </a:r>
          </a:p>
        </p:txBody>
      </p:sp>
      <p:cxnSp>
        <p:nvCxnSpPr>
          <p:cNvPr id="5" name="Straight Connector 4"/>
          <p:cNvCxnSpPr/>
          <p:nvPr/>
        </p:nvCxnSpPr>
        <p:spPr>
          <a:xfrm>
            <a:off x="914400" y="2382781"/>
            <a:ext cx="73417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0" y="5178913"/>
            <a:ext cx="5530253" cy="1558094"/>
            <a:chOff x="203604" y="5299906"/>
            <a:chExt cx="5530253" cy="1558094"/>
          </a:xfrm>
        </p:grpSpPr>
        <p:pic>
          <p:nvPicPr>
            <p:cNvPr id="6" name="Picture 5"/>
            <p:cNvPicPr>
              <a:picLocks noChangeAspect="1"/>
            </p:cNvPicPr>
            <p:nvPr/>
          </p:nvPicPr>
          <p:blipFill>
            <a:blip r:embed="rId3"/>
            <a:stretch>
              <a:fillRect/>
            </a:stretch>
          </p:blipFill>
          <p:spPr>
            <a:xfrm>
              <a:off x="203604" y="5299906"/>
              <a:ext cx="1934575" cy="924487"/>
            </a:xfrm>
            <a:prstGeom prst="rect">
              <a:avLst/>
            </a:prstGeom>
          </p:spPr>
        </p:pic>
        <p:pic>
          <p:nvPicPr>
            <p:cNvPr id="8" name="Picture 7" descr="MFLL_logo.png"/>
            <p:cNvPicPr>
              <a:picLocks noChangeAspect="1"/>
            </p:cNvPicPr>
            <p:nvPr/>
          </p:nvPicPr>
          <p:blipFill rotWithShape="1">
            <a:blip r:embed="rId4">
              <a:extLst>
                <a:ext uri="{28A0092B-C50C-407E-A947-70E740481C1C}">
                  <a14:useLocalDpi xmlns:a14="http://schemas.microsoft.com/office/drawing/2010/main" val="0"/>
                </a:ext>
              </a:extLst>
            </a:blip>
            <a:srcRect l="11009" t="18010" r="14198" b="33645"/>
            <a:stretch/>
          </p:blipFill>
          <p:spPr>
            <a:xfrm>
              <a:off x="914400" y="5766229"/>
              <a:ext cx="4819457" cy="1091771"/>
            </a:xfrm>
            <a:prstGeom prst="rect">
              <a:avLst/>
            </a:prstGeom>
          </p:spPr>
        </p:pic>
      </p:grpSp>
    </p:spTree>
    <p:extLst>
      <p:ext uri="{BB962C8B-B14F-4D97-AF65-F5344CB8AC3E}">
        <p14:creationId xmlns:p14="http://schemas.microsoft.com/office/powerpoint/2010/main" val="4167991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59633" y="0"/>
            <a:ext cx="9203633" cy="1420586"/>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en-US" sz="3600" b="1" dirty="0">
                <a:solidFill>
                  <a:schemeClr val="bg1"/>
                </a:solidFill>
                <a:latin typeface="Arial" panose="020B0604020202020204" pitchFamily="34" charset="0"/>
                <a:ea typeface="Calibri"/>
                <a:cs typeface="Arial" panose="020B0604020202020204" pitchFamily="34" charset="0"/>
                <a:sym typeface="Calibri"/>
              </a:rPr>
              <a:t>Musculoskeletal plasticity to loading</a:t>
            </a:r>
          </a:p>
        </p:txBody>
      </p:sp>
      <p:sp>
        <p:nvSpPr>
          <p:cNvPr id="3" name="TextBox 2"/>
          <p:cNvSpPr txBox="1"/>
          <p:nvPr/>
        </p:nvSpPr>
        <p:spPr>
          <a:xfrm>
            <a:off x="5274367" y="7606748"/>
            <a:ext cx="184731" cy="369332"/>
          </a:xfrm>
          <a:prstGeom prst="rect">
            <a:avLst/>
          </a:prstGeom>
          <a:noFill/>
        </p:spPr>
        <p:txBody>
          <a:bodyPr wrap="none" rtlCol="0">
            <a:spAutoFit/>
          </a:bodyPr>
          <a:lstStyle/>
          <a:p>
            <a:pPr defTabSz="457189"/>
            <a:endParaRPr lang="en-US" dirty="0">
              <a:solidFill>
                <a:prstClr val="black"/>
              </a:solidFill>
              <a:latin typeface="Calibri"/>
            </a:endParaRPr>
          </a:p>
        </p:txBody>
      </p:sp>
      <p:sp>
        <p:nvSpPr>
          <p:cNvPr id="8" name="TextBox 7">
            <a:extLst>
              <a:ext uri="{FF2B5EF4-FFF2-40B4-BE49-F238E27FC236}">
                <a16:creationId xmlns:a16="http://schemas.microsoft.com/office/drawing/2014/main" id="{B7999F6E-CF24-1241-8B6A-C0D8DFAD0B20}"/>
              </a:ext>
            </a:extLst>
          </p:cNvPr>
          <p:cNvSpPr txBox="1"/>
          <p:nvPr/>
        </p:nvSpPr>
        <p:spPr>
          <a:xfrm>
            <a:off x="179611" y="2047754"/>
            <a:ext cx="4245429" cy="457973"/>
          </a:xfrm>
          <a:prstGeom prst="rect">
            <a:avLst/>
          </a:prstGeom>
          <a:noFill/>
        </p:spPr>
        <p:txBody>
          <a:bodyPr wrap="square" rtlCol="0">
            <a:spAutoFit/>
          </a:bodyPr>
          <a:lstStyle/>
          <a:p>
            <a:r>
              <a:rPr lang="en-US" sz="2400" b="1" dirty="0">
                <a:latin typeface="Arial Narrow" panose="020B0604020202020204" pitchFamily="34" charset="0"/>
                <a:cs typeface="Arial Narrow" panose="020B0604020202020204" pitchFamily="34" charset="0"/>
              </a:rPr>
              <a:t>Muscle: CSA, fiber length</a:t>
            </a:r>
          </a:p>
        </p:txBody>
      </p:sp>
      <p:sp>
        <p:nvSpPr>
          <p:cNvPr id="19" name="TextBox 18">
            <a:extLst>
              <a:ext uri="{FF2B5EF4-FFF2-40B4-BE49-F238E27FC236}">
                <a16:creationId xmlns:a16="http://schemas.microsoft.com/office/drawing/2014/main" id="{C6A3CA41-37F8-5048-A1DA-C9120BA15255}"/>
              </a:ext>
            </a:extLst>
          </p:cNvPr>
          <p:cNvSpPr txBox="1"/>
          <p:nvPr/>
        </p:nvSpPr>
        <p:spPr>
          <a:xfrm>
            <a:off x="179612" y="4221728"/>
            <a:ext cx="4245429" cy="457973"/>
          </a:xfrm>
          <a:prstGeom prst="rect">
            <a:avLst/>
          </a:prstGeom>
          <a:noFill/>
        </p:spPr>
        <p:txBody>
          <a:bodyPr wrap="square" rtlCol="0">
            <a:spAutoFit/>
          </a:bodyPr>
          <a:lstStyle/>
          <a:p>
            <a:r>
              <a:rPr lang="en-US" sz="2400" b="1" dirty="0">
                <a:latin typeface="Arial Narrow" panose="020B0604020202020204" pitchFamily="34" charset="0"/>
                <a:cs typeface="Arial Narrow" panose="020B0604020202020204" pitchFamily="34" charset="0"/>
              </a:rPr>
              <a:t>Bone: strength, length</a:t>
            </a:r>
          </a:p>
        </p:txBody>
      </p:sp>
      <p:grpSp>
        <p:nvGrpSpPr>
          <p:cNvPr id="35" name="Group 34">
            <a:extLst>
              <a:ext uri="{FF2B5EF4-FFF2-40B4-BE49-F238E27FC236}">
                <a16:creationId xmlns:a16="http://schemas.microsoft.com/office/drawing/2014/main" id="{0FE43D9E-3712-BE41-BBA5-44F736BD3200}"/>
              </a:ext>
            </a:extLst>
          </p:cNvPr>
          <p:cNvGrpSpPr/>
          <p:nvPr/>
        </p:nvGrpSpPr>
        <p:grpSpPr>
          <a:xfrm>
            <a:off x="3608614" y="1849760"/>
            <a:ext cx="5356265" cy="4264358"/>
            <a:chOff x="3608614" y="1849760"/>
            <a:chExt cx="5356265" cy="4264358"/>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r="54000" b="4587"/>
            <a:stretch/>
          </p:blipFill>
          <p:spPr>
            <a:xfrm>
              <a:off x="3608614" y="1849760"/>
              <a:ext cx="5356265" cy="4264358"/>
            </a:xfrm>
            <a:prstGeom prst="rect">
              <a:avLst/>
            </a:prstGeom>
          </p:spPr>
        </p:pic>
        <p:sp>
          <p:nvSpPr>
            <p:cNvPr id="5" name="Freeform 4">
              <a:extLst>
                <a:ext uri="{FF2B5EF4-FFF2-40B4-BE49-F238E27FC236}">
                  <a16:creationId xmlns:a16="http://schemas.microsoft.com/office/drawing/2014/main" id="{284CAD90-DA9D-C54B-BAC0-BECC602CC3D2}"/>
                </a:ext>
              </a:extLst>
            </p:cNvPr>
            <p:cNvSpPr/>
            <p:nvPr/>
          </p:nvSpPr>
          <p:spPr>
            <a:xfrm>
              <a:off x="4953663" y="1849760"/>
              <a:ext cx="1082727" cy="2066544"/>
            </a:xfrm>
            <a:custGeom>
              <a:avLst/>
              <a:gdLst>
                <a:gd name="connsiteX0" fmla="*/ 349857 w 1009815"/>
                <a:gd name="connsiteY0" fmla="*/ 0 h 1971923"/>
                <a:gd name="connsiteX1" fmla="*/ 270344 w 1009815"/>
                <a:gd name="connsiteY1" fmla="*/ 588396 h 1971923"/>
                <a:gd name="connsiteX2" fmla="*/ 0 w 1009815"/>
                <a:gd name="connsiteY2" fmla="*/ 1971923 h 1971923"/>
                <a:gd name="connsiteX3" fmla="*/ 1009815 w 1009815"/>
                <a:gd name="connsiteY3" fmla="*/ 15903 h 1971923"/>
                <a:gd name="connsiteX4" fmla="*/ 349857 w 1009815"/>
                <a:gd name="connsiteY4" fmla="*/ 0 h 1971923"/>
                <a:gd name="connsiteX0" fmla="*/ 318051 w 1009815"/>
                <a:gd name="connsiteY0" fmla="*/ 0 h 1963972"/>
                <a:gd name="connsiteX1" fmla="*/ 270344 w 1009815"/>
                <a:gd name="connsiteY1" fmla="*/ 580445 h 1963972"/>
                <a:gd name="connsiteX2" fmla="*/ 0 w 1009815"/>
                <a:gd name="connsiteY2" fmla="*/ 1963972 h 1963972"/>
                <a:gd name="connsiteX3" fmla="*/ 1009815 w 1009815"/>
                <a:gd name="connsiteY3" fmla="*/ 7952 h 1963972"/>
                <a:gd name="connsiteX4" fmla="*/ 318051 w 1009815"/>
                <a:gd name="connsiteY4" fmla="*/ 0 h 1963972"/>
                <a:gd name="connsiteX0" fmla="*/ 357807 w 1049571"/>
                <a:gd name="connsiteY0" fmla="*/ 0 h 1979875"/>
                <a:gd name="connsiteX1" fmla="*/ 310100 w 1049571"/>
                <a:gd name="connsiteY1" fmla="*/ 580445 h 1979875"/>
                <a:gd name="connsiteX2" fmla="*/ 0 w 1049571"/>
                <a:gd name="connsiteY2" fmla="*/ 1979875 h 1979875"/>
                <a:gd name="connsiteX3" fmla="*/ 1049571 w 1049571"/>
                <a:gd name="connsiteY3" fmla="*/ 7952 h 1979875"/>
                <a:gd name="connsiteX4" fmla="*/ 357807 w 1049571"/>
                <a:gd name="connsiteY4" fmla="*/ 0 h 1979875"/>
                <a:gd name="connsiteX0" fmla="*/ 357807 w 1049571"/>
                <a:gd name="connsiteY0" fmla="*/ 0 h 1979875"/>
                <a:gd name="connsiteX1" fmla="*/ 310100 w 1049571"/>
                <a:gd name="connsiteY1" fmla="*/ 580445 h 1979875"/>
                <a:gd name="connsiteX2" fmla="*/ 0 w 1049571"/>
                <a:gd name="connsiteY2" fmla="*/ 1979875 h 1979875"/>
                <a:gd name="connsiteX3" fmla="*/ 1049571 w 1049571"/>
                <a:gd name="connsiteY3" fmla="*/ 7952 h 1979875"/>
                <a:gd name="connsiteX4" fmla="*/ 357807 w 1049571"/>
                <a:gd name="connsiteY4" fmla="*/ 0 h 1979875"/>
                <a:gd name="connsiteX0" fmla="*/ 373710 w 1065474"/>
                <a:gd name="connsiteY0" fmla="*/ 0 h 2059388"/>
                <a:gd name="connsiteX1" fmla="*/ 326003 w 1065474"/>
                <a:gd name="connsiteY1" fmla="*/ 580445 h 2059388"/>
                <a:gd name="connsiteX2" fmla="*/ 0 w 1065474"/>
                <a:gd name="connsiteY2" fmla="*/ 2059388 h 2059388"/>
                <a:gd name="connsiteX3" fmla="*/ 1065474 w 1065474"/>
                <a:gd name="connsiteY3" fmla="*/ 7952 h 2059388"/>
                <a:gd name="connsiteX4" fmla="*/ 373710 w 1065474"/>
                <a:gd name="connsiteY4" fmla="*/ 0 h 2059388"/>
                <a:gd name="connsiteX0" fmla="*/ 373710 w 1082727"/>
                <a:gd name="connsiteY0" fmla="*/ 674 h 2060062"/>
                <a:gd name="connsiteX1" fmla="*/ 326003 w 1082727"/>
                <a:gd name="connsiteY1" fmla="*/ 581119 h 2060062"/>
                <a:gd name="connsiteX2" fmla="*/ 0 w 1082727"/>
                <a:gd name="connsiteY2" fmla="*/ 2060062 h 2060062"/>
                <a:gd name="connsiteX3" fmla="*/ 1082727 w 1082727"/>
                <a:gd name="connsiteY3" fmla="*/ 0 h 2060062"/>
                <a:gd name="connsiteX4" fmla="*/ 373710 w 1082727"/>
                <a:gd name="connsiteY4" fmla="*/ 674 h 206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727" h="2060062">
                  <a:moveTo>
                    <a:pt x="373710" y="674"/>
                  </a:moveTo>
                  <a:lnTo>
                    <a:pt x="326003" y="581119"/>
                  </a:lnTo>
                  <a:lnTo>
                    <a:pt x="0" y="2060062"/>
                  </a:lnTo>
                  <a:cubicBezTo>
                    <a:pt x="373711" y="1402754"/>
                    <a:pt x="732870" y="657308"/>
                    <a:pt x="1082727" y="0"/>
                  </a:cubicBezTo>
                  <a:lnTo>
                    <a:pt x="373710" y="674"/>
                  </a:lnTo>
                  <a:close/>
                </a:path>
              </a:pathLst>
            </a:custGeom>
            <a:pattFill prst="wdUpDiag">
              <a:fgClr>
                <a:schemeClr val="tx1">
                  <a:lumMod val="65000"/>
                  <a:lumOff val="35000"/>
                </a:schemeClr>
              </a:fgClr>
              <a:bgClr>
                <a:srgbClr val="FF7D7F"/>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B0B3B09-26C3-5148-8815-4515C0F479A1}"/>
              </a:ext>
            </a:extLst>
          </p:cNvPr>
          <p:cNvSpPr txBox="1"/>
          <p:nvPr/>
        </p:nvSpPr>
        <p:spPr>
          <a:xfrm>
            <a:off x="179613" y="3132895"/>
            <a:ext cx="4245429" cy="461665"/>
          </a:xfrm>
          <a:prstGeom prst="rect">
            <a:avLst/>
          </a:prstGeom>
          <a:noFill/>
        </p:spPr>
        <p:txBody>
          <a:bodyPr wrap="square" rtlCol="0">
            <a:spAutoFit/>
          </a:bodyPr>
          <a:lstStyle/>
          <a:p>
            <a:r>
              <a:rPr lang="en-US" sz="2400" b="1" dirty="0">
                <a:latin typeface="Arial Narrow" panose="020B0604020202020204" pitchFamily="34" charset="0"/>
                <a:cs typeface="Arial Narrow" panose="020B0604020202020204" pitchFamily="34" charset="0"/>
              </a:rPr>
              <a:t>Tendon: CSA, stiffness, modulus</a:t>
            </a:r>
          </a:p>
        </p:txBody>
      </p:sp>
    </p:spTree>
    <p:extLst>
      <p:ext uri="{BB962C8B-B14F-4D97-AF65-F5344CB8AC3E}">
        <p14:creationId xmlns:p14="http://schemas.microsoft.com/office/powerpoint/2010/main" val="2650428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59633" y="0"/>
            <a:ext cx="9203633" cy="1420586"/>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en-US" sz="3600" b="1" dirty="0">
                <a:solidFill>
                  <a:schemeClr val="bg1"/>
                </a:solidFill>
                <a:latin typeface="Arial" panose="020B0604020202020204" pitchFamily="34" charset="0"/>
                <a:ea typeface="Calibri"/>
                <a:cs typeface="Arial" panose="020B0604020202020204" pitchFamily="34" charset="0"/>
                <a:sym typeface="Calibri"/>
              </a:rPr>
              <a:t>Musculoskeletal plasticity to loading</a:t>
            </a:r>
          </a:p>
        </p:txBody>
      </p:sp>
      <p:sp>
        <p:nvSpPr>
          <p:cNvPr id="3" name="TextBox 2"/>
          <p:cNvSpPr txBox="1"/>
          <p:nvPr/>
        </p:nvSpPr>
        <p:spPr>
          <a:xfrm>
            <a:off x="5274367" y="7606748"/>
            <a:ext cx="184731" cy="369332"/>
          </a:xfrm>
          <a:prstGeom prst="rect">
            <a:avLst/>
          </a:prstGeom>
          <a:noFill/>
        </p:spPr>
        <p:txBody>
          <a:bodyPr wrap="none" rtlCol="0">
            <a:spAutoFit/>
          </a:bodyPr>
          <a:lstStyle/>
          <a:p>
            <a:pPr defTabSz="457189"/>
            <a:endParaRPr lang="en-US" dirty="0">
              <a:solidFill>
                <a:prstClr val="black"/>
              </a:solidFill>
              <a:latin typeface="Calibri"/>
            </a:endParaRPr>
          </a:p>
        </p:txBody>
      </p:sp>
      <p:grpSp>
        <p:nvGrpSpPr>
          <p:cNvPr id="35" name="Group 34">
            <a:extLst>
              <a:ext uri="{FF2B5EF4-FFF2-40B4-BE49-F238E27FC236}">
                <a16:creationId xmlns:a16="http://schemas.microsoft.com/office/drawing/2014/main" id="{0FE43D9E-3712-BE41-BBA5-44F736BD3200}"/>
              </a:ext>
            </a:extLst>
          </p:cNvPr>
          <p:cNvGrpSpPr/>
          <p:nvPr/>
        </p:nvGrpSpPr>
        <p:grpSpPr>
          <a:xfrm>
            <a:off x="2374899" y="1646560"/>
            <a:ext cx="5356265" cy="4264358"/>
            <a:chOff x="3608614" y="1849760"/>
            <a:chExt cx="5356265" cy="4264358"/>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r="54000" b="4587"/>
            <a:stretch/>
          </p:blipFill>
          <p:spPr>
            <a:xfrm>
              <a:off x="3608614" y="1849760"/>
              <a:ext cx="5356265" cy="4264358"/>
            </a:xfrm>
            <a:prstGeom prst="rect">
              <a:avLst/>
            </a:prstGeom>
          </p:spPr>
        </p:pic>
        <p:sp>
          <p:nvSpPr>
            <p:cNvPr id="5" name="Freeform 4">
              <a:extLst>
                <a:ext uri="{FF2B5EF4-FFF2-40B4-BE49-F238E27FC236}">
                  <a16:creationId xmlns:a16="http://schemas.microsoft.com/office/drawing/2014/main" id="{284CAD90-DA9D-C54B-BAC0-BECC602CC3D2}"/>
                </a:ext>
              </a:extLst>
            </p:cNvPr>
            <p:cNvSpPr/>
            <p:nvPr/>
          </p:nvSpPr>
          <p:spPr>
            <a:xfrm>
              <a:off x="4953663" y="1849760"/>
              <a:ext cx="1082727" cy="2066544"/>
            </a:xfrm>
            <a:custGeom>
              <a:avLst/>
              <a:gdLst>
                <a:gd name="connsiteX0" fmla="*/ 349857 w 1009815"/>
                <a:gd name="connsiteY0" fmla="*/ 0 h 1971923"/>
                <a:gd name="connsiteX1" fmla="*/ 270344 w 1009815"/>
                <a:gd name="connsiteY1" fmla="*/ 588396 h 1971923"/>
                <a:gd name="connsiteX2" fmla="*/ 0 w 1009815"/>
                <a:gd name="connsiteY2" fmla="*/ 1971923 h 1971923"/>
                <a:gd name="connsiteX3" fmla="*/ 1009815 w 1009815"/>
                <a:gd name="connsiteY3" fmla="*/ 15903 h 1971923"/>
                <a:gd name="connsiteX4" fmla="*/ 349857 w 1009815"/>
                <a:gd name="connsiteY4" fmla="*/ 0 h 1971923"/>
                <a:gd name="connsiteX0" fmla="*/ 318051 w 1009815"/>
                <a:gd name="connsiteY0" fmla="*/ 0 h 1963972"/>
                <a:gd name="connsiteX1" fmla="*/ 270344 w 1009815"/>
                <a:gd name="connsiteY1" fmla="*/ 580445 h 1963972"/>
                <a:gd name="connsiteX2" fmla="*/ 0 w 1009815"/>
                <a:gd name="connsiteY2" fmla="*/ 1963972 h 1963972"/>
                <a:gd name="connsiteX3" fmla="*/ 1009815 w 1009815"/>
                <a:gd name="connsiteY3" fmla="*/ 7952 h 1963972"/>
                <a:gd name="connsiteX4" fmla="*/ 318051 w 1009815"/>
                <a:gd name="connsiteY4" fmla="*/ 0 h 1963972"/>
                <a:gd name="connsiteX0" fmla="*/ 357807 w 1049571"/>
                <a:gd name="connsiteY0" fmla="*/ 0 h 1979875"/>
                <a:gd name="connsiteX1" fmla="*/ 310100 w 1049571"/>
                <a:gd name="connsiteY1" fmla="*/ 580445 h 1979875"/>
                <a:gd name="connsiteX2" fmla="*/ 0 w 1049571"/>
                <a:gd name="connsiteY2" fmla="*/ 1979875 h 1979875"/>
                <a:gd name="connsiteX3" fmla="*/ 1049571 w 1049571"/>
                <a:gd name="connsiteY3" fmla="*/ 7952 h 1979875"/>
                <a:gd name="connsiteX4" fmla="*/ 357807 w 1049571"/>
                <a:gd name="connsiteY4" fmla="*/ 0 h 1979875"/>
                <a:gd name="connsiteX0" fmla="*/ 357807 w 1049571"/>
                <a:gd name="connsiteY0" fmla="*/ 0 h 1979875"/>
                <a:gd name="connsiteX1" fmla="*/ 310100 w 1049571"/>
                <a:gd name="connsiteY1" fmla="*/ 580445 h 1979875"/>
                <a:gd name="connsiteX2" fmla="*/ 0 w 1049571"/>
                <a:gd name="connsiteY2" fmla="*/ 1979875 h 1979875"/>
                <a:gd name="connsiteX3" fmla="*/ 1049571 w 1049571"/>
                <a:gd name="connsiteY3" fmla="*/ 7952 h 1979875"/>
                <a:gd name="connsiteX4" fmla="*/ 357807 w 1049571"/>
                <a:gd name="connsiteY4" fmla="*/ 0 h 1979875"/>
                <a:gd name="connsiteX0" fmla="*/ 373710 w 1065474"/>
                <a:gd name="connsiteY0" fmla="*/ 0 h 2059388"/>
                <a:gd name="connsiteX1" fmla="*/ 326003 w 1065474"/>
                <a:gd name="connsiteY1" fmla="*/ 580445 h 2059388"/>
                <a:gd name="connsiteX2" fmla="*/ 0 w 1065474"/>
                <a:gd name="connsiteY2" fmla="*/ 2059388 h 2059388"/>
                <a:gd name="connsiteX3" fmla="*/ 1065474 w 1065474"/>
                <a:gd name="connsiteY3" fmla="*/ 7952 h 2059388"/>
                <a:gd name="connsiteX4" fmla="*/ 373710 w 1065474"/>
                <a:gd name="connsiteY4" fmla="*/ 0 h 2059388"/>
                <a:gd name="connsiteX0" fmla="*/ 373710 w 1082727"/>
                <a:gd name="connsiteY0" fmla="*/ 674 h 2060062"/>
                <a:gd name="connsiteX1" fmla="*/ 326003 w 1082727"/>
                <a:gd name="connsiteY1" fmla="*/ 581119 h 2060062"/>
                <a:gd name="connsiteX2" fmla="*/ 0 w 1082727"/>
                <a:gd name="connsiteY2" fmla="*/ 2060062 h 2060062"/>
                <a:gd name="connsiteX3" fmla="*/ 1082727 w 1082727"/>
                <a:gd name="connsiteY3" fmla="*/ 0 h 2060062"/>
                <a:gd name="connsiteX4" fmla="*/ 373710 w 1082727"/>
                <a:gd name="connsiteY4" fmla="*/ 674 h 206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727" h="2060062">
                  <a:moveTo>
                    <a:pt x="373710" y="674"/>
                  </a:moveTo>
                  <a:lnTo>
                    <a:pt x="326003" y="581119"/>
                  </a:lnTo>
                  <a:lnTo>
                    <a:pt x="0" y="2060062"/>
                  </a:lnTo>
                  <a:cubicBezTo>
                    <a:pt x="373711" y="1402754"/>
                    <a:pt x="732870" y="657308"/>
                    <a:pt x="1082727" y="0"/>
                  </a:cubicBezTo>
                  <a:lnTo>
                    <a:pt x="373710" y="674"/>
                  </a:lnTo>
                  <a:close/>
                </a:path>
              </a:pathLst>
            </a:custGeom>
            <a:pattFill prst="wdUpDiag">
              <a:fgClr>
                <a:schemeClr val="tx1">
                  <a:lumMod val="85000"/>
                  <a:lumOff val="15000"/>
                </a:schemeClr>
              </a:fgClr>
              <a:bgClr>
                <a:srgbClr val="FF7D7F"/>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Arrow Connector 5">
            <a:extLst>
              <a:ext uri="{FF2B5EF4-FFF2-40B4-BE49-F238E27FC236}">
                <a16:creationId xmlns:a16="http://schemas.microsoft.com/office/drawing/2014/main" id="{DC6167DE-D223-C541-BC6D-041A9B62BC54}"/>
              </a:ext>
            </a:extLst>
          </p:cNvPr>
          <p:cNvCxnSpPr/>
          <p:nvPr/>
        </p:nvCxnSpPr>
        <p:spPr>
          <a:xfrm>
            <a:off x="5036457" y="2381488"/>
            <a:ext cx="11756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F13AA77-F25E-6446-94E6-156955C0FCF1}"/>
              </a:ext>
            </a:extLst>
          </p:cNvPr>
          <p:cNvCxnSpPr>
            <a:cxnSpLocks/>
          </p:cNvCxnSpPr>
          <p:nvPr/>
        </p:nvCxnSpPr>
        <p:spPr>
          <a:xfrm flipH="1">
            <a:off x="2834577" y="2142003"/>
            <a:ext cx="1328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DE601A3-D71D-E342-8F85-B5039B00FAE3}"/>
              </a:ext>
            </a:extLst>
          </p:cNvPr>
          <p:cNvCxnSpPr>
            <a:cxnSpLocks/>
          </p:cNvCxnSpPr>
          <p:nvPr/>
        </p:nvCxnSpPr>
        <p:spPr>
          <a:xfrm flipH="1">
            <a:off x="2014520" y="4108688"/>
            <a:ext cx="1328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8A70DF-8643-9345-B7E6-E53FD302F2BF}"/>
              </a:ext>
            </a:extLst>
          </p:cNvPr>
          <p:cNvSpPr txBox="1"/>
          <p:nvPr/>
        </p:nvSpPr>
        <p:spPr>
          <a:xfrm>
            <a:off x="2152405" y="1680338"/>
            <a:ext cx="682172" cy="923330"/>
          </a:xfrm>
          <a:prstGeom prst="rect">
            <a:avLst/>
          </a:prstGeom>
          <a:noFill/>
        </p:spPr>
        <p:txBody>
          <a:bodyPr wrap="square" rtlCol="0">
            <a:spAutoFit/>
          </a:bodyPr>
          <a:lstStyle/>
          <a:p>
            <a:r>
              <a:rPr lang="en-US" sz="5400" b="1" dirty="0">
                <a:solidFill>
                  <a:schemeClr val="accent6">
                    <a:lumMod val="75000"/>
                  </a:schemeClr>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9A4F1456-FC4E-304B-B469-7AAEBC42C9D0}"/>
              </a:ext>
            </a:extLst>
          </p:cNvPr>
          <p:cNvSpPr txBox="1"/>
          <p:nvPr/>
        </p:nvSpPr>
        <p:spPr>
          <a:xfrm>
            <a:off x="6289467" y="1919823"/>
            <a:ext cx="682172" cy="923330"/>
          </a:xfrm>
          <a:prstGeom prst="rect">
            <a:avLst/>
          </a:prstGeom>
          <a:noFill/>
        </p:spPr>
        <p:txBody>
          <a:bodyPr wrap="square" rtlCol="0">
            <a:spAutoFit/>
          </a:bodyPr>
          <a:lstStyle/>
          <a:p>
            <a:r>
              <a:rPr lang="en-US" sz="5400" b="1" dirty="0">
                <a:solidFill>
                  <a:schemeClr val="accent6">
                    <a:lumMod val="75000"/>
                  </a:schemeClr>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85F5CEFA-CF75-0641-A382-71F703865AE9}"/>
              </a:ext>
            </a:extLst>
          </p:cNvPr>
          <p:cNvSpPr txBox="1"/>
          <p:nvPr/>
        </p:nvSpPr>
        <p:spPr>
          <a:xfrm>
            <a:off x="1332348" y="3647023"/>
            <a:ext cx="682172" cy="923330"/>
          </a:xfrm>
          <a:prstGeom prst="rect">
            <a:avLst/>
          </a:prstGeom>
          <a:noFill/>
        </p:spPr>
        <p:txBody>
          <a:bodyPr wrap="square" rtlCol="0">
            <a:spAutoFit/>
          </a:bodyPr>
          <a:lstStyle/>
          <a:p>
            <a:r>
              <a:rPr lang="en-US" sz="5400" b="1" dirty="0">
                <a:solidFill>
                  <a:schemeClr val="accent6">
                    <a:lumMod val="75000"/>
                  </a:schemeClr>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D75CEF21-1D27-1D44-9537-B2F64BFE3055}"/>
              </a:ext>
            </a:extLst>
          </p:cNvPr>
          <p:cNvSpPr txBox="1"/>
          <p:nvPr/>
        </p:nvSpPr>
        <p:spPr>
          <a:xfrm>
            <a:off x="3480462" y="5625632"/>
            <a:ext cx="682172" cy="923330"/>
          </a:xfrm>
          <a:prstGeom prst="rect">
            <a:avLst/>
          </a:prstGeom>
          <a:noFill/>
        </p:spPr>
        <p:txBody>
          <a:bodyPr wrap="square" rtlCol="0">
            <a:spAutoFit/>
          </a:bodyPr>
          <a:lstStyle/>
          <a:p>
            <a:r>
              <a:rPr lang="en-US" sz="5400" b="1"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4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C3928E5-DFE4-6E42-880A-547BAF459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24"/>
          <a:stretch/>
        </p:blipFill>
        <p:spPr>
          <a:xfrm>
            <a:off x="7684424" y="3230334"/>
            <a:ext cx="1048724" cy="811432"/>
          </a:xfrm>
          <a:prstGeom prst="rect">
            <a:avLst/>
          </a:prstGeom>
        </p:spPr>
      </p:pic>
      <p:sp>
        <p:nvSpPr>
          <p:cNvPr id="2" name="Title 1"/>
          <p:cNvSpPr>
            <a:spLocks noGrp="1"/>
          </p:cNvSpPr>
          <p:nvPr>
            <p:ph type="title"/>
          </p:nvPr>
        </p:nvSpPr>
        <p:spPr>
          <a:xfrm>
            <a:off x="2" y="-5576"/>
            <a:ext cx="9144001" cy="1362203"/>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Study Design</a:t>
            </a:r>
          </a:p>
        </p:txBody>
      </p:sp>
      <p:sp>
        <p:nvSpPr>
          <p:cNvPr id="4" name="Shape 256"/>
          <p:cNvSpPr/>
          <p:nvPr/>
        </p:nvSpPr>
        <p:spPr>
          <a:xfrm>
            <a:off x="255863" y="2051348"/>
            <a:ext cx="2151160" cy="2166984"/>
          </a:xfrm>
          <a:prstGeom prst="ellipse">
            <a:avLst/>
          </a:prstGeom>
          <a:noFill/>
          <a:ln w="50800">
            <a:solidFill>
              <a:schemeClr val="tx1"/>
            </a:solidFill>
          </a:ln>
          <a:effectLst>
            <a:outerShdw blurRad="39999" dist="23000" dir="5400000" rotWithShape="0">
              <a:srgbClr val="000000">
                <a:alpha val="34901"/>
              </a:srgbClr>
            </a:outerShdw>
          </a:effectLst>
        </p:spPr>
        <p:txBody>
          <a:bodyPr lIns="91425" tIns="45700" rIns="91425" bIns="45700" anchor="ctr" anchorCtr="0">
            <a:noAutofit/>
          </a:bodyPr>
          <a:lstStyle/>
          <a:p>
            <a:pPr algn="ctr" defTabSz="457189">
              <a:buClr>
                <a:prstClr val="black"/>
              </a:buClr>
              <a:defRPr/>
            </a:pPr>
            <a:endParaRPr>
              <a:solidFill>
                <a:srgbClr val="FFFFFF"/>
              </a:solidFill>
              <a:latin typeface="Calibri"/>
              <a:ea typeface="Calibri"/>
              <a:cs typeface="Calibri"/>
              <a:sym typeface="Calibri"/>
            </a:endParaRPr>
          </a:p>
        </p:txBody>
      </p:sp>
      <p:sp>
        <p:nvSpPr>
          <p:cNvPr id="6" name="Pie 5"/>
          <p:cNvSpPr/>
          <p:nvPr/>
        </p:nvSpPr>
        <p:spPr>
          <a:xfrm>
            <a:off x="3951483" y="2055745"/>
            <a:ext cx="2151160" cy="2166984"/>
          </a:xfrm>
          <a:prstGeom prst="pie">
            <a:avLst>
              <a:gd name="adj1" fmla="val 7957991"/>
              <a:gd name="adj2" fmla="val 16200000"/>
            </a:avLst>
          </a:prstGeom>
          <a:pattFill prst="lgGrid">
            <a:fgClr>
              <a:srgbClr val="000083"/>
            </a:fgClr>
            <a:bgClr>
              <a:schemeClr val="bg1"/>
            </a:bgClr>
          </a:patt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black"/>
              </a:solidFill>
              <a:latin typeface="Calibri"/>
            </a:endParaRPr>
          </a:p>
        </p:txBody>
      </p:sp>
      <p:pic>
        <p:nvPicPr>
          <p:cNvPr id="7" name="Shape 281"/>
          <p:cNvPicPr preferRelativeResize="0"/>
          <p:nvPr/>
        </p:nvPicPr>
        <p:blipFill rotWithShape="1">
          <a:blip r:embed="rId4">
            <a:alphaModFix/>
          </a:blip>
          <a:srcRect/>
          <a:stretch/>
        </p:blipFill>
        <p:spPr>
          <a:xfrm>
            <a:off x="1081527" y="2154746"/>
            <a:ext cx="225571" cy="469432"/>
          </a:xfrm>
          <a:prstGeom prst="rect">
            <a:avLst/>
          </a:prstGeom>
          <a:noFill/>
          <a:ln>
            <a:noFill/>
          </a:ln>
        </p:spPr>
      </p:pic>
      <p:pic>
        <p:nvPicPr>
          <p:cNvPr id="8" name="Shape 281"/>
          <p:cNvPicPr preferRelativeResize="0"/>
          <p:nvPr/>
        </p:nvPicPr>
        <p:blipFill rotWithShape="1">
          <a:blip r:embed="rId4">
            <a:alphaModFix/>
          </a:blip>
          <a:srcRect/>
          <a:stretch/>
        </p:blipFill>
        <p:spPr>
          <a:xfrm>
            <a:off x="1716688" y="2365384"/>
            <a:ext cx="225571" cy="469432"/>
          </a:xfrm>
          <a:prstGeom prst="rect">
            <a:avLst/>
          </a:prstGeom>
          <a:noFill/>
          <a:ln>
            <a:noFill/>
          </a:ln>
        </p:spPr>
      </p:pic>
      <p:pic>
        <p:nvPicPr>
          <p:cNvPr id="9" name="Shape 281"/>
          <p:cNvPicPr preferRelativeResize="0"/>
          <p:nvPr/>
        </p:nvPicPr>
        <p:blipFill rotWithShape="1">
          <a:blip r:embed="rId4">
            <a:alphaModFix/>
          </a:blip>
          <a:srcRect/>
          <a:stretch/>
        </p:blipFill>
        <p:spPr>
          <a:xfrm>
            <a:off x="742222" y="3335686"/>
            <a:ext cx="225571" cy="469432"/>
          </a:xfrm>
          <a:prstGeom prst="rect">
            <a:avLst/>
          </a:prstGeom>
          <a:noFill/>
          <a:ln>
            <a:noFill/>
          </a:ln>
        </p:spPr>
      </p:pic>
      <p:pic>
        <p:nvPicPr>
          <p:cNvPr id="10" name="Shape 281"/>
          <p:cNvPicPr preferRelativeResize="0"/>
          <p:nvPr/>
        </p:nvPicPr>
        <p:blipFill rotWithShape="1">
          <a:blip r:embed="rId4">
            <a:alphaModFix/>
          </a:blip>
          <a:srcRect/>
          <a:stretch/>
        </p:blipFill>
        <p:spPr>
          <a:xfrm>
            <a:off x="1405445" y="3546840"/>
            <a:ext cx="225571" cy="469432"/>
          </a:xfrm>
          <a:prstGeom prst="rect">
            <a:avLst/>
          </a:prstGeom>
          <a:noFill/>
          <a:ln>
            <a:noFill/>
          </a:ln>
        </p:spPr>
      </p:pic>
      <p:pic>
        <p:nvPicPr>
          <p:cNvPr id="11" name="Shape 281"/>
          <p:cNvPicPr preferRelativeResize="0"/>
          <p:nvPr/>
        </p:nvPicPr>
        <p:blipFill rotWithShape="1">
          <a:blip r:embed="rId4">
            <a:alphaModFix/>
          </a:blip>
          <a:srcRect/>
          <a:stretch/>
        </p:blipFill>
        <p:spPr>
          <a:xfrm>
            <a:off x="4565964" y="2221092"/>
            <a:ext cx="225571" cy="469432"/>
          </a:xfrm>
          <a:prstGeom prst="rect">
            <a:avLst/>
          </a:prstGeom>
          <a:noFill/>
          <a:ln>
            <a:noFill/>
          </a:ln>
        </p:spPr>
      </p:pic>
      <p:pic>
        <p:nvPicPr>
          <p:cNvPr id="12" name="Shape 281"/>
          <p:cNvPicPr preferRelativeResize="0"/>
          <p:nvPr/>
        </p:nvPicPr>
        <p:blipFill rotWithShape="1">
          <a:blip r:embed="rId4">
            <a:alphaModFix/>
          </a:blip>
          <a:srcRect/>
          <a:stretch/>
        </p:blipFill>
        <p:spPr>
          <a:xfrm>
            <a:off x="4252074" y="2587527"/>
            <a:ext cx="225571" cy="469432"/>
          </a:xfrm>
          <a:prstGeom prst="rect">
            <a:avLst/>
          </a:prstGeom>
          <a:noFill/>
          <a:ln>
            <a:noFill/>
          </a:ln>
        </p:spPr>
      </p:pic>
      <p:pic>
        <p:nvPicPr>
          <p:cNvPr id="13" name="Shape 281"/>
          <p:cNvPicPr preferRelativeResize="0"/>
          <p:nvPr/>
        </p:nvPicPr>
        <p:blipFill rotWithShape="1">
          <a:blip r:embed="rId4">
            <a:alphaModFix/>
          </a:blip>
          <a:srcRect/>
          <a:stretch/>
        </p:blipFill>
        <p:spPr>
          <a:xfrm>
            <a:off x="4540246" y="2855871"/>
            <a:ext cx="225571" cy="469432"/>
          </a:xfrm>
          <a:prstGeom prst="rect">
            <a:avLst/>
          </a:prstGeom>
          <a:noFill/>
          <a:ln>
            <a:noFill/>
          </a:ln>
        </p:spPr>
      </p:pic>
      <p:pic>
        <p:nvPicPr>
          <p:cNvPr id="14" name="Shape 281"/>
          <p:cNvPicPr preferRelativeResize="0"/>
          <p:nvPr/>
        </p:nvPicPr>
        <p:blipFill rotWithShape="1">
          <a:blip r:embed="rId4">
            <a:alphaModFix/>
          </a:blip>
          <a:srcRect/>
          <a:stretch/>
        </p:blipFill>
        <p:spPr>
          <a:xfrm>
            <a:off x="4189474" y="3162711"/>
            <a:ext cx="225571" cy="469432"/>
          </a:xfrm>
          <a:prstGeom prst="rect">
            <a:avLst/>
          </a:prstGeom>
          <a:noFill/>
          <a:ln>
            <a:noFill/>
          </a:ln>
        </p:spPr>
      </p:pic>
      <p:sp>
        <p:nvSpPr>
          <p:cNvPr id="15" name="Shape 266"/>
          <p:cNvSpPr/>
          <p:nvPr/>
        </p:nvSpPr>
        <p:spPr>
          <a:xfrm rot="4266704">
            <a:off x="1574605" y="3035208"/>
            <a:ext cx="644455" cy="702615"/>
          </a:xfrm>
          <a:prstGeom prst="arc">
            <a:avLst>
              <a:gd name="adj1" fmla="val 14543454"/>
              <a:gd name="adj2" fmla="val 0"/>
            </a:avLst>
          </a:prstGeom>
          <a:noFill/>
          <a:ln w="25400" cap="flat" cmpd="sng">
            <a:solidFill>
              <a:srgbClr val="1E407C"/>
            </a:solidFill>
            <a:prstDash val="solid"/>
            <a:round/>
            <a:headEnd type="triangle" w="lg" len="lg"/>
            <a:tailEnd type="none" w="lg" len="lg"/>
          </a:ln>
          <a:effectLst>
            <a:outerShdw blurRad="39999" dist="20000" dir="5400000" rotWithShape="0">
              <a:srgbClr val="000000">
                <a:alpha val="37647"/>
              </a:srgbClr>
            </a:outerShdw>
          </a:effectLst>
        </p:spPr>
        <p:txBody>
          <a:bodyPr lIns="91425" tIns="45700" rIns="91425" bIns="45700" anchor="ctr" anchorCtr="0">
            <a:noAutofit/>
          </a:bodyPr>
          <a:lstStyle/>
          <a:p>
            <a:pPr algn="ctr" defTabSz="457189">
              <a:buClr>
                <a:prstClr val="black"/>
              </a:buClr>
              <a:defRPr/>
            </a:pPr>
            <a:endParaRPr>
              <a:solidFill>
                <a:srgbClr val="000000"/>
              </a:solidFill>
              <a:latin typeface="Calibri"/>
              <a:ea typeface="Calibri"/>
              <a:cs typeface="Calibri"/>
              <a:sym typeface="Calibri"/>
            </a:endParaRPr>
          </a:p>
        </p:txBody>
      </p:sp>
      <p:sp>
        <p:nvSpPr>
          <p:cNvPr id="16" name="Shape 267"/>
          <p:cNvSpPr/>
          <p:nvPr/>
        </p:nvSpPr>
        <p:spPr>
          <a:xfrm rot="15290744">
            <a:off x="480530" y="2581281"/>
            <a:ext cx="642845" cy="704220"/>
          </a:xfrm>
          <a:prstGeom prst="arc">
            <a:avLst>
              <a:gd name="adj1" fmla="val 14543454"/>
              <a:gd name="adj2" fmla="val 0"/>
            </a:avLst>
          </a:prstGeom>
          <a:noFill/>
          <a:ln w="25400" cap="flat" cmpd="sng">
            <a:solidFill>
              <a:srgbClr val="1E407C"/>
            </a:solidFill>
            <a:prstDash val="solid"/>
            <a:round/>
            <a:headEnd type="triangle" w="lg" len="lg"/>
            <a:tailEnd type="none" w="lg" len="lg"/>
          </a:ln>
          <a:effectLst>
            <a:outerShdw blurRad="39999" dist="20000" dir="5400000" rotWithShape="0">
              <a:srgbClr val="000000">
                <a:alpha val="37647"/>
              </a:srgbClr>
            </a:outerShdw>
          </a:effectLst>
        </p:spPr>
        <p:txBody>
          <a:bodyPr lIns="91425" tIns="45700" rIns="91425" bIns="45700" anchor="ctr" anchorCtr="0">
            <a:noAutofit/>
          </a:bodyPr>
          <a:lstStyle/>
          <a:p>
            <a:pPr algn="ctr" defTabSz="457189">
              <a:buClr>
                <a:prstClr val="black"/>
              </a:buClr>
              <a:defRPr/>
            </a:pPr>
            <a:endParaRPr>
              <a:solidFill>
                <a:srgbClr val="000000"/>
              </a:solidFill>
              <a:latin typeface="Calibri"/>
              <a:ea typeface="Calibri"/>
              <a:cs typeface="Calibri"/>
              <a:sym typeface="Calibri"/>
            </a:endParaRPr>
          </a:p>
        </p:txBody>
      </p:sp>
      <p:cxnSp>
        <p:nvCxnSpPr>
          <p:cNvPr id="17" name="Shape 268"/>
          <p:cNvCxnSpPr/>
          <p:nvPr/>
        </p:nvCxnSpPr>
        <p:spPr>
          <a:xfrm>
            <a:off x="378061" y="2744461"/>
            <a:ext cx="1911351" cy="733425"/>
          </a:xfrm>
          <a:prstGeom prst="straightConnector1">
            <a:avLst/>
          </a:prstGeom>
          <a:noFill/>
          <a:ln w="25400" cap="flat" cmpd="sng">
            <a:solidFill>
              <a:srgbClr val="1E407C"/>
            </a:solidFill>
            <a:prstDash val="solid"/>
            <a:round/>
            <a:headEnd type="none" w="med" len="med"/>
            <a:tailEnd type="none" w="med" len="med"/>
          </a:ln>
          <a:effectLst>
            <a:outerShdw blurRad="39999" dist="20000" dir="5400000" rotWithShape="0">
              <a:srgbClr val="000000">
                <a:alpha val="37647"/>
              </a:srgbClr>
            </a:outerShdw>
          </a:effectLst>
        </p:spPr>
      </p:cxnSp>
      <p:sp>
        <p:nvSpPr>
          <p:cNvPr id="18" name="Shape 269"/>
          <p:cNvSpPr/>
          <p:nvPr/>
        </p:nvSpPr>
        <p:spPr>
          <a:xfrm>
            <a:off x="1207452" y="2991885"/>
            <a:ext cx="232601" cy="238449"/>
          </a:xfrm>
          <a:prstGeom prst="ellipse">
            <a:avLst/>
          </a:prstGeom>
          <a:solidFill>
            <a:srgbClr val="1E407C"/>
          </a:solidFill>
          <a:ln w="9525" cap="flat" cmpd="sng">
            <a:solidFill>
              <a:srgbClr val="1E407C"/>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defTabSz="457189">
              <a:buClr>
                <a:prstClr val="black"/>
              </a:buClr>
              <a:defRPr/>
            </a:pPr>
            <a:endParaRPr>
              <a:solidFill>
                <a:srgbClr val="FFFFFF"/>
              </a:solidFill>
              <a:latin typeface="Calibri"/>
              <a:ea typeface="Calibri"/>
              <a:cs typeface="Calibri"/>
              <a:sym typeface="Calibri"/>
            </a:endParaRPr>
          </a:p>
        </p:txBody>
      </p:sp>
      <p:sp>
        <p:nvSpPr>
          <p:cNvPr id="19" name="Shape 282"/>
          <p:cNvSpPr txBox="1"/>
          <p:nvPr/>
        </p:nvSpPr>
        <p:spPr>
          <a:xfrm>
            <a:off x="3449569" y="4807169"/>
            <a:ext cx="3087709" cy="1754325"/>
          </a:xfrm>
          <a:prstGeom prst="rect">
            <a:avLst/>
          </a:prstGeom>
          <a:noFill/>
          <a:ln>
            <a:noFill/>
          </a:ln>
        </p:spPr>
        <p:txBody>
          <a:bodyPr lIns="91425" tIns="45700" rIns="91425" bIns="45700" anchor="t" anchorCtr="0">
            <a:noAutofit/>
          </a:bodyPr>
          <a:lstStyle/>
          <a:p>
            <a:pPr defTabSz="457189">
              <a:buSzPct val="25000"/>
              <a:defRPr/>
            </a:pPr>
            <a:r>
              <a:rPr lang="en-US" sz="2400" b="1" u="sng" dirty="0">
                <a:solidFill>
                  <a:prstClr val="black"/>
                </a:solidFill>
                <a:latin typeface="Calibri"/>
                <a:ea typeface="Calibri"/>
                <a:cs typeface="Calibri"/>
                <a:sym typeface="Calibri"/>
              </a:rPr>
              <a:t>Sedentary (n = 7)</a:t>
            </a:r>
          </a:p>
          <a:p>
            <a:pPr marL="68571" indent="-160011" defTabSz="457189">
              <a:buClr>
                <a:prstClr val="black"/>
              </a:buClr>
              <a:buSzPct val="100000"/>
              <a:buFont typeface="Arial"/>
              <a:buChar char="•"/>
              <a:defRPr/>
            </a:pPr>
            <a:r>
              <a:rPr lang="en-US" sz="2000" b="1" dirty="0">
                <a:solidFill>
                  <a:prstClr val="black"/>
                </a:solidFill>
                <a:latin typeface="Calibri"/>
                <a:ea typeface="Calibri"/>
                <a:cs typeface="Calibri"/>
                <a:sym typeface="Calibri"/>
              </a:rPr>
              <a:t>Small pens</a:t>
            </a:r>
          </a:p>
          <a:p>
            <a:pPr marL="68571" indent="-160011" defTabSz="457189">
              <a:buClr>
                <a:prstClr val="black"/>
              </a:buClr>
              <a:buSzPct val="100000"/>
              <a:buFont typeface="Arial" charset="0"/>
              <a:buChar char="•"/>
              <a:defRPr/>
            </a:pPr>
            <a:r>
              <a:rPr lang="en-US" sz="2000" b="1" dirty="0">
                <a:solidFill>
                  <a:prstClr val="black"/>
                </a:solidFill>
                <a:latin typeface="Calibri"/>
                <a:ea typeface="Calibri"/>
                <a:cs typeface="Calibri"/>
                <a:sym typeface="Calibri"/>
              </a:rPr>
              <a:t>Restricted ability to </a:t>
            </a:r>
          </a:p>
          <a:p>
            <a:pPr defTabSz="457189">
              <a:buClr>
                <a:prstClr val="black"/>
              </a:buClr>
              <a:buSzPct val="100000"/>
              <a:defRPr/>
            </a:pPr>
            <a:r>
              <a:rPr lang="en-US" sz="2000" b="1" dirty="0">
                <a:solidFill>
                  <a:prstClr val="black"/>
                </a:solidFill>
                <a:latin typeface="Calibri"/>
                <a:ea typeface="Calibri"/>
                <a:cs typeface="Calibri"/>
                <a:sym typeface="Calibri"/>
              </a:rPr>
              <a:t>	walk, run, &amp; jump</a:t>
            </a:r>
            <a:endParaRPr sz="2000" b="1" dirty="0">
              <a:solidFill>
                <a:prstClr val="black"/>
              </a:solidFill>
              <a:latin typeface="Calibri"/>
              <a:ea typeface="Calibri"/>
              <a:cs typeface="Calibri"/>
              <a:sym typeface="Calibri"/>
            </a:endParaRPr>
          </a:p>
        </p:txBody>
      </p:sp>
      <p:sp>
        <p:nvSpPr>
          <p:cNvPr id="20" name="Shape 283"/>
          <p:cNvSpPr txBox="1"/>
          <p:nvPr/>
        </p:nvSpPr>
        <p:spPr>
          <a:xfrm>
            <a:off x="158499" y="4809557"/>
            <a:ext cx="3341947" cy="2062103"/>
          </a:xfrm>
          <a:prstGeom prst="rect">
            <a:avLst/>
          </a:prstGeom>
          <a:noFill/>
          <a:ln>
            <a:noFill/>
          </a:ln>
        </p:spPr>
        <p:txBody>
          <a:bodyPr lIns="91425" tIns="45700" rIns="91425" bIns="45700" anchor="t" anchorCtr="0">
            <a:noAutofit/>
          </a:bodyPr>
          <a:lstStyle/>
          <a:p>
            <a:pPr defTabSz="457189">
              <a:buSzPct val="25000"/>
              <a:defRPr/>
            </a:pPr>
            <a:r>
              <a:rPr lang="en-US" sz="2400" b="1" u="sng" dirty="0">
                <a:solidFill>
                  <a:prstClr val="black"/>
                </a:solidFill>
                <a:latin typeface="Calibri"/>
                <a:ea typeface="Calibri"/>
                <a:cs typeface="Calibri"/>
                <a:sym typeface="Calibri"/>
              </a:rPr>
              <a:t>Exercise (n = 8)</a:t>
            </a:r>
          </a:p>
          <a:p>
            <a:pPr marL="68571" indent="-160011" defTabSz="457189">
              <a:buClr>
                <a:prstClr val="black"/>
              </a:buClr>
              <a:buSzPct val="100000"/>
              <a:buFont typeface="Arial"/>
              <a:buChar char="•"/>
              <a:defRPr/>
            </a:pPr>
            <a:r>
              <a:rPr lang="en-US" sz="2000" b="1" dirty="0">
                <a:solidFill>
                  <a:prstClr val="black"/>
                </a:solidFill>
                <a:latin typeface="Calibri"/>
                <a:ea typeface="Calibri"/>
                <a:cs typeface="Calibri"/>
                <a:sym typeface="Calibri"/>
              </a:rPr>
              <a:t>Large circle pen</a:t>
            </a:r>
          </a:p>
          <a:p>
            <a:pPr marL="68571" indent="-160011" defTabSz="457189">
              <a:buClr>
                <a:prstClr val="black"/>
              </a:buClr>
              <a:buSzPct val="100000"/>
              <a:buFont typeface="Arial"/>
              <a:buChar char="•"/>
              <a:defRPr/>
            </a:pPr>
            <a:r>
              <a:rPr lang="en-US" sz="2000" b="1" dirty="0">
                <a:solidFill>
                  <a:prstClr val="black"/>
                </a:solidFill>
                <a:latin typeface="Calibri"/>
                <a:ea typeface="Calibri"/>
                <a:cs typeface="Calibri"/>
                <a:sym typeface="Calibri"/>
              </a:rPr>
              <a:t>Spontaneous &amp; motivated </a:t>
            </a:r>
          </a:p>
          <a:p>
            <a:pPr defTabSz="457189">
              <a:buClr>
                <a:prstClr val="black"/>
              </a:buClr>
              <a:buSzPct val="100000"/>
              <a:defRPr/>
            </a:pPr>
            <a:r>
              <a:rPr lang="en-US" sz="2000" b="1" dirty="0">
                <a:solidFill>
                  <a:prstClr val="black"/>
                </a:solidFill>
                <a:latin typeface="Calibri"/>
                <a:ea typeface="Calibri"/>
                <a:cs typeface="Calibri"/>
                <a:sym typeface="Calibri"/>
              </a:rPr>
              <a:t>	movement</a:t>
            </a:r>
          </a:p>
          <a:p>
            <a:pPr marL="68571" indent="-160011" defTabSz="457189">
              <a:buClr>
                <a:prstClr val="black"/>
              </a:buClr>
              <a:buSzPct val="100000"/>
              <a:buFont typeface="Arial"/>
              <a:buChar char="•"/>
              <a:defRPr/>
            </a:pPr>
            <a:r>
              <a:rPr lang="en-US" sz="2000" b="1" dirty="0">
                <a:solidFill>
                  <a:prstClr val="black"/>
                </a:solidFill>
                <a:latin typeface="Calibri"/>
                <a:ea typeface="Calibri"/>
                <a:cs typeface="Calibri"/>
                <a:sym typeface="Calibri"/>
              </a:rPr>
              <a:t>Jumps to perch</a:t>
            </a:r>
          </a:p>
        </p:txBody>
      </p:sp>
      <p:sp>
        <p:nvSpPr>
          <p:cNvPr id="21" name="Shape 284">
            <a:extLst>
              <a:ext uri="{FF2B5EF4-FFF2-40B4-BE49-F238E27FC236}">
                <a16:creationId xmlns:a16="http://schemas.microsoft.com/office/drawing/2014/main" id="{C3C68B96-70FA-B54F-BBC8-8BCE1759F29A}"/>
              </a:ext>
            </a:extLst>
          </p:cNvPr>
          <p:cNvSpPr txBox="1"/>
          <p:nvPr/>
        </p:nvSpPr>
        <p:spPr>
          <a:xfrm>
            <a:off x="2632797" y="1425587"/>
            <a:ext cx="3682944" cy="495823"/>
          </a:xfrm>
          <a:prstGeom prst="rect">
            <a:avLst/>
          </a:prstGeom>
          <a:noFill/>
          <a:ln w="19050" cap="flat" cmpd="sng">
            <a:noFill/>
            <a:prstDash val="solid"/>
            <a:round/>
            <a:headEnd type="none" w="med" len="med"/>
            <a:tailEnd type="none" w="med" len="med"/>
          </a:ln>
        </p:spPr>
        <p:txBody>
          <a:bodyPr lIns="91425" tIns="45700" rIns="91425" bIns="45700" anchor="t" anchorCtr="0">
            <a:noAutofit/>
          </a:bodyPr>
          <a:lstStyle/>
          <a:p>
            <a:pPr algn="ctr" defTabSz="457189">
              <a:buSzPct val="25000"/>
              <a:defRPr/>
            </a:pPr>
            <a:r>
              <a:rPr lang="en-US" sz="2800" b="1" dirty="0">
                <a:solidFill>
                  <a:prstClr val="black"/>
                </a:solidFill>
                <a:latin typeface="Calibri"/>
                <a:ea typeface="Calibri"/>
                <a:cs typeface="Calibri"/>
                <a:sym typeface="Calibri"/>
              </a:rPr>
              <a:t>4 weeks – 6 months</a:t>
            </a:r>
          </a:p>
        </p:txBody>
      </p:sp>
      <p:sp>
        <p:nvSpPr>
          <p:cNvPr id="22" name="Pie 21"/>
          <p:cNvSpPr/>
          <p:nvPr/>
        </p:nvSpPr>
        <p:spPr>
          <a:xfrm>
            <a:off x="6957160" y="2055745"/>
            <a:ext cx="2151160" cy="2166984"/>
          </a:xfrm>
          <a:prstGeom prst="pie">
            <a:avLst>
              <a:gd name="adj1" fmla="val 7957991"/>
              <a:gd name="adj2" fmla="val 16200000"/>
            </a:avLst>
          </a:prstGeom>
          <a:pattFill prst="lgGrid">
            <a:fgClr>
              <a:srgbClr val="000083"/>
            </a:fgClr>
            <a:bgClr>
              <a:schemeClr val="bg1"/>
            </a:bgClr>
          </a:patt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black"/>
              </a:solidFill>
              <a:latin typeface="Calibri"/>
            </a:endParaRPr>
          </a:p>
        </p:txBody>
      </p:sp>
      <p:pic>
        <p:nvPicPr>
          <p:cNvPr id="23" name="Shape 281"/>
          <p:cNvPicPr preferRelativeResize="0"/>
          <p:nvPr/>
        </p:nvPicPr>
        <p:blipFill rotWithShape="1">
          <a:blip r:embed="rId4">
            <a:alphaModFix/>
          </a:blip>
          <a:srcRect/>
          <a:stretch/>
        </p:blipFill>
        <p:spPr>
          <a:xfrm>
            <a:off x="7571639" y="2221092"/>
            <a:ext cx="225571" cy="469432"/>
          </a:xfrm>
          <a:prstGeom prst="rect">
            <a:avLst/>
          </a:prstGeom>
          <a:noFill/>
          <a:ln>
            <a:noFill/>
          </a:ln>
        </p:spPr>
      </p:pic>
      <p:pic>
        <p:nvPicPr>
          <p:cNvPr id="24" name="Shape 281"/>
          <p:cNvPicPr preferRelativeResize="0"/>
          <p:nvPr/>
        </p:nvPicPr>
        <p:blipFill rotWithShape="1">
          <a:blip r:embed="rId4">
            <a:alphaModFix/>
          </a:blip>
          <a:srcRect/>
          <a:stretch/>
        </p:blipFill>
        <p:spPr>
          <a:xfrm>
            <a:off x="7257751" y="2587527"/>
            <a:ext cx="225571" cy="469432"/>
          </a:xfrm>
          <a:prstGeom prst="rect">
            <a:avLst/>
          </a:prstGeom>
          <a:noFill/>
          <a:ln>
            <a:noFill/>
          </a:ln>
        </p:spPr>
      </p:pic>
      <p:pic>
        <p:nvPicPr>
          <p:cNvPr id="25" name="Shape 281"/>
          <p:cNvPicPr preferRelativeResize="0"/>
          <p:nvPr/>
        </p:nvPicPr>
        <p:blipFill rotWithShape="1">
          <a:blip r:embed="rId4">
            <a:alphaModFix/>
          </a:blip>
          <a:srcRect/>
          <a:stretch/>
        </p:blipFill>
        <p:spPr>
          <a:xfrm>
            <a:off x="7545923" y="2855871"/>
            <a:ext cx="225571" cy="469432"/>
          </a:xfrm>
          <a:prstGeom prst="rect">
            <a:avLst/>
          </a:prstGeom>
          <a:noFill/>
          <a:ln>
            <a:noFill/>
          </a:ln>
        </p:spPr>
      </p:pic>
      <p:pic>
        <p:nvPicPr>
          <p:cNvPr id="26" name="Shape 281"/>
          <p:cNvPicPr preferRelativeResize="0"/>
          <p:nvPr/>
        </p:nvPicPr>
        <p:blipFill rotWithShape="1">
          <a:blip r:embed="rId4">
            <a:alphaModFix/>
          </a:blip>
          <a:srcRect/>
          <a:stretch/>
        </p:blipFill>
        <p:spPr>
          <a:xfrm>
            <a:off x="7195150" y="3162711"/>
            <a:ext cx="225571" cy="469432"/>
          </a:xfrm>
          <a:prstGeom prst="rect">
            <a:avLst/>
          </a:prstGeom>
          <a:noFill/>
          <a:ln>
            <a:noFill/>
          </a:ln>
        </p:spPr>
      </p:pic>
      <p:sp>
        <p:nvSpPr>
          <p:cNvPr id="27" name="Shape 282"/>
          <p:cNvSpPr txBox="1"/>
          <p:nvPr/>
        </p:nvSpPr>
        <p:spPr>
          <a:xfrm>
            <a:off x="6165244" y="4810232"/>
            <a:ext cx="2943076" cy="1754325"/>
          </a:xfrm>
          <a:prstGeom prst="rect">
            <a:avLst/>
          </a:prstGeom>
          <a:noFill/>
          <a:ln>
            <a:noFill/>
          </a:ln>
        </p:spPr>
        <p:txBody>
          <a:bodyPr lIns="91425" tIns="45700" rIns="91425" bIns="45700" anchor="t" anchorCtr="0">
            <a:noAutofit/>
          </a:bodyPr>
          <a:lstStyle/>
          <a:p>
            <a:pPr defTabSz="457189">
              <a:buSzPct val="25000"/>
              <a:defRPr/>
            </a:pPr>
            <a:r>
              <a:rPr lang="en-US" sz="2400" b="1" u="sng" dirty="0">
                <a:solidFill>
                  <a:prstClr val="black"/>
                </a:solidFill>
                <a:latin typeface="Calibri"/>
                <a:ea typeface="Calibri"/>
                <a:cs typeface="Calibri"/>
                <a:sym typeface="Calibri"/>
              </a:rPr>
              <a:t>Botox (n = 8)</a:t>
            </a:r>
          </a:p>
          <a:p>
            <a:pPr marL="68571" indent="-160011" defTabSz="457189">
              <a:buClr>
                <a:prstClr val="black"/>
              </a:buClr>
              <a:buSzPct val="100000"/>
              <a:buFont typeface="Arial"/>
              <a:buChar char="•"/>
              <a:defRPr/>
            </a:pPr>
            <a:r>
              <a:rPr lang="en-US" sz="2000" b="1" dirty="0">
                <a:solidFill>
                  <a:prstClr val="black"/>
                </a:solidFill>
                <a:latin typeface="Calibri"/>
                <a:ea typeface="Calibri"/>
                <a:cs typeface="Calibri"/>
                <a:sym typeface="Calibri"/>
              </a:rPr>
              <a:t>Small pens</a:t>
            </a:r>
          </a:p>
          <a:p>
            <a:pPr marL="68571" indent="-160011" defTabSz="457189">
              <a:buClr>
                <a:prstClr val="black"/>
              </a:buClr>
              <a:buSzPct val="100000"/>
              <a:buFont typeface="Arial"/>
              <a:buChar char="•"/>
              <a:defRPr/>
            </a:pPr>
            <a:r>
              <a:rPr lang="en-US" sz="2000" b="1" dirty="0">
                <a:solidFill>
                  <a:prstClr val="black"/>
                </a:solidFill>
                <a:ea typeface="Calibri"/>
                <a:cs typeface="Calibri"/>
                <a:sym typeface="Calibri"/>
              </a:rPr>
              <a:t>Restricted ability to </a:t>
            </a:r>
          </a:p>
          <a:p>
            <a:pPr defTabSz="457189">
              <a:buClr>
                <a:prstClr val="black"/>
              </a:buClr>
              <a:buSzPct val="100000"/>
              <a:defRPr/>
            </a:pPr>
            <a:r>
              <a:rPr lang="en-US" sz="2000" b="1" dirty="0">
                <a:solidFill>
                  <a:prstClr val="black"/>
                </a:solidFill>
                <a:ea typeface="Calibri"/>
                <a:cs typeface="Calibri"/>
                <a:sym typeface="Calibri"/>
              </a:rPr>
              <a:t>	walk, run, &amp; jump</a:t>
            </a:r>
            <a:endParaRPr lang="en-US" sz="2000" b="1" dirty="0">
              <a:solidFill>
                <a:prstClr val="black"/>
              </a:solidFill>
              <a:latin typeface="Calibri"/>
              <a:ea typeface="Calibri"/>
              <a:cs typeface="Calibri"/>
              <a:sym typeface="Calibri"/>
            </a:endParaRPr>
          </a:p>
          <a:p>
            <a:pPr marL="68571" indent="-160011" defTabSz="457189">
              <a:buClr>
                <a:prstClr val="black"/>
              </a:buClr>
              <a:buSzPct val="100000"/>
              <a:buFont typeface="Arial" charset="0"/>
              <a:buChar char="•"/>
              <a:defRPr/>
            </a:pPr>
            <a:r>
              <a:rPr lang="en-US" sz="2000" b="1" dirty="0">
                <a:solidFill>
                  <a:prstClr val="black"/>
                </a:solidFill>
                <a:latin typeface="Calibri"/>
                <a:ea typeface="Calibri"/>
                <a:cs typeface="Calibri"/>
                <a:sym typeface="Calibri"/>
              </a:rPr>
              <a:t>Bilateral injections in 	</a:t>
            </a:r>
            <a:r>
              <a:rPr lang="en-US" sz="2000" b="1" dirty="0" err="1">
                <a:solidFill>
                  <a:prstClr val="black"/>
                </a:solidFill>
                <a:latin typeface="Calibri"/>
                <a:ea typeface="Calibri"/>
                <a:cs typeface="Calibri"/>
                <a:sym typeface="Calibri"/>
              </a:rPr>
              <a:t>plantarflexors</a:t>
            </a:r>
            <a:r>
              <a:rPr lang="en-US" sz="2000" b="1" dirty="0">
                <a:solidFill>
                  <a:prstClr val="black"/>
                </a:solidFill>
                <a:latin typeface="Calibri"/>
                <a:ea typeface="Calibri"/>
                <a:cs typeface="Calibri"/>
                <a:sym typeface="Calibri"/>
              </a:rPr>
              <a:t> (4x)</a:t>
            </a:r>
            <a:endParaRPr sz="2000" b="1" dirty="0">
              <a:solidFill>
                <a:prstClr val="black"/>
              </a:solidFill>
              <a:latin typeface="Calibri"/>
              <a:ea typeface="Calibri"/>
              <a:cs typeface="Calibri"/>
              <a:sym typeface="Calibri"/>
            </a:endParaRPr>
          </a:p>
        </p:txBody>
      </p:sp>
      <p:cxnSp>
        <p:nvCxnSpPr>
          <p:cNvPr id="30" name="Straight Arrow Connector 29">
            <a:extLst>
              <a:ext uri="{FF2B5EF4-FFF2-40B4-BE49-F238E27FC236}">
                <a16:creationId xmlns:a16="http://schemas.microsoft.com/office/drawing/2014/main" id="{5E680156-9E5F-A14D-A7BB-6D71033CE734}"/>
              </a:ext>
            </a:extLst>
          </p:cNvPr>
          <p:cNvCxnSpPr/>
          <p:nvPr/>
        </p:nvCxnSpPr>
        <p:spPr>
          <a:xfrm>
            <a:off x="2175164" y="4218332"/>
            <a:ext cx="4781996" cy="0"/>
          </a:xfrm>
          <a:prstGeom prst="straightConnector1">
            <a:avLst/>
          </a:prstGeom>
          <a:ln w="63500">
            <a:solidFill>
              <a:srgbClr val="BC204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110DD3B-B2B4-D04A-885F-8EABCBD57301}"/>
              </a:ext>
            </a:extLst>
          </p:cNvPr>
          <p:cNvSpPr txBox="1"/>
          <p:nvPr/>
        </p:nvSpPr>
        <p:spPr>
          <a:xfrm>
            <a:off x="3849467" y="4220979"/>
            <a:ext cx="1607127" cy="400110"/>
          </a:xfrm>
          <a:prstGeom prst="rect">
            <a:avLst/>
          </a:prstGeom>
          <a:noFill/>
        </p:spPr>
        <p:txBody>
          <a:bodyPr wrap="square" rtlCol="0">
            <a:spAutoFit/>
          </a:bodyPr>
          <a:lstStyle/>
          <a:p>
            <a:pPr algn="ctr"/>
            <a:r>
              <a:rPr lang="en-US" sz="2000" b="1" dirty="0">
                <a:latin typeface="Arial Narrow" panose="020B0604020202020204" pitchFamily="34" charset="0"/>
                <a:cs typeface="Arial Narrow" panose="020B0604020202020204" pitchFamily="34" charset="0"/>
              </a:rPr>
              <a:t>load level</a:t>
            </a:r>
          </a:p>
        </p:txBody>
      </p:sp>
      <p:sp>
        <p:nvSpPr>
          <p:cNvPr id="34" name="Cross 33">
            <a:extLst>
              <a:ext uri="{FF2B5EF4-FFF2-40B4-BE49-F238E27FC236}">
                <a16:creationId xmlns:a16="http://schemas.microsoft.com/office/drawing/2014/main" id="{5508F501-84EC-164F-8A13-AD119B160542}"/>
              </a:ext>
            </a:extLst>
          </p:cNvPr>
          <p:cNvSpPr>
            <a:spLocks noChangeAspect="1"/>
          </p:cNvSpPr>
          <p:nvPr/>
        </p:nvSpPr>
        <p:spPr>
          <a:xfrm>
            <a:off x="2176336" y="4338615"/>
            <a:ext cx="230687" cy="228600"/>
          </a:xfrm>
          <a:prstGeom prst="plus">
            <a:avLst>
              <a:gd name="adj" fmla="val 39639"/>
            </a:avLst>
          </a:prstGeom>
          <a:solidFill>
            <a:srgbClr val="1E407C"/>
          </a:solidFill>
          <a:ln>
            <a:solidFill>
              <a:srgbClr val="1E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4777E0-1159-2B42-97B1-2D82C9C34F2C}"/>
              </a:ext>
            </a:extLst>
          </p:cNvPr>
          <p:cNvSpPr/>
          <p:nvPr/>
        </p:nvSpPr>
        <p:spPr>
          <a:xfrm>
            <a:off x="6728560" y="4421581"/>
            <a:ext cx="228600" cy="60780"/>
          </a:xfrm>
          <a:prstGeom prst="rect">
            <a:avLst/>
          </a:prstGeom>
          <a:solidFill>
            <a:srgbClr val="1E407C"/>
          </a:solidFill>
          <a:ln>
            <a:solidFill>
              <a:srgbClr val="1E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592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A7F6516-BA7E-764E-BAE7-00CB0977F582}"/>
              </a:ext>
            </a:extLst>
          </p:cNvPr>
          <p:cNvPicPr>
            <a:picLocks noChangeAspect="1"/>
          </p:cNvPicPr>
          <p:nvPr/>
        </p:nvPicPr>
        <p:blipFill>
          <a:blip r:embed="rId5"/>
          <a:stretch>
            <a:fillRect/>
          </a:stretch>
        </p:blipFill>
        <p:spPr>
          <a:xfrm>
            <a:off x="4053074" y="3045744"/>
            <a:ext cx="396949" cy="640080"/>
          </a:xfrm>
          <a:prstGeom prst="rect">
            <a:avLst/>
          </a:prstGeom>
        </p:spPr>
      </p:pic>
      <p:sp>
        <p:nvSpPr>
          <p:cNvPr id="2" name="Title 1"/>
          <p:cNvSpPr>
            <a:spLocks noGrp="1"/>
          </p:cNvSpPr>
          <p:nvPr>
            <p:ph type="title"/>
          </p:nvPr>
        </p:nvSpPr>
        <p:spPr>
          <a:xfrm>
            <a:off x="0" y="-5576"/>
            <a:ext cx="9144000" cy="1370352"/>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Tendon travel protocol to measure moment arm</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9244"/>
          <a:stretch/>
        </p:blipFill>
        <p:spPr>
          <a:xfrm>
            <a:off x="163773" y="2114173"/>
            <a:ext cx="4114800" cy="3389507"/>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t="9244"/>
          <a:stretch/>
        </p:blipFill>
        <p:spPr>
          <a:xfrm>
            <a:off x="4771663" y="2142700"/>
            <a:ext cx="4114800" cy="3360980"/>
          </a:xfrm>
          <a:prstGeom prst="rect">
            <a:avLst/>
          </a:prstGeom>
        </p:spPr>
      </p:pic>
      <p:sp>
        <p:nvSpPr>
          <p:cNvPr id="6" name="Right Arrow 5"/>
          <p:cNvSpPr/>
          <p:nvPr/>
        </p:nvSpPr>
        <p:spPr>
          <a:xfrm flipV="1">
            <a:off x="3935673" y="3656834"/>
            <a:ext cx="685800" cy="304184"/>
          </a:xfrm>
          <a:prstGeom prst="rightArrow">
            <a:avLst/>
          </a:prstGeom>
          <a:solidFill>
            <a:srgbClr val="BC204B"/>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pic>
        <p:nvPicPr>
          <p:cNvPr id="7" name="TendonTravelVid">
            <a:hlinkClick r:id="" action="ppaction://media"/>
          </p:cNvPr>
          <p:cNvPicPr>
            <a:picLocks noChangeAspect="1"/>
          </p:cNvPicPr>
          <p:nvPr>
            <a:videoFile r:link="rId2"/>
            <p:extLst>
              <p:ext uri="{DAA4B4D4-6D71-4841-9C94-3DE7FCFB9230}">
                <p14:media xmlns:p14="http://schemas.microsoft.com/office/powerpoint/2010/main" r:embed="rId1">
                  <p14:bmkLst>
                    <p14:bmk name="Bookmark 1" time="3620"/>
                  </p14:bmkLst>
                </p14:media>
              </p:ext>
            </p:extLst>
          </p:nvPr>
        </p:nvPicPr>
        <p:blipFill>
          <a:blip r:embed="rId8"/>
          <a:stretch>
            <a:fillRect/>
          </a:stretch>
        </p:blipFill>
        <p:spPr>
          <a:xfrm>
            <a:off x="508000" y="1507610"/>
            <a:ext cx="8128000" cy="4572000"/>
          </a:xfrm>
          <a:prstGeom prst="rect">
            <a:avLst/>
          </a:prstGeom>
        </p:spPr>
      </p:pic>
      <p:sp>
        <p:nvSpPr>
          <p:cNvPr id="8" name="TextBox 7">
            <a:extLst>
              <a:ext uri="{FF2B5EF4-FFF2-40B4-BE49-F238E27FC236}">
                <a16:creationId xmlns:a16="http://schemas.microsoft.com/office/drawing/2014/main" id="{8F8ACB63-7DAD-9D41-B6BD-9D6127BF31B3}"/>
              </a:ext>
            </a:extLst>
          </p:cNvPr>
          <p:cNvSpPr txBox="1"/>
          <p:nvPr/>
        </p:nvSpPr>
        <p:spPr>
          <a:xfrm>
            <a:off x="183718" y="5943600"/>
            <a:ext cx="1525367" cy="783193"/>
          </a:xfrm>
          <a:prstGeom prst="roundRect">
            <a:avLst/>
          </a:prstGeom>
          <a:solidFill>
            <a:srgbClr val="4A7729"/>
          </a:solidFill>
          <a:ln>
            <a:solidFill>
              <a:schemeClr val="tx1"/>
            </a:solid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Motion</a:t>
            </a:r>
          </a:p>
          <a:p>
            <a:pPr algn="ctr"/>
            <a:r>
              <a:rPr lang="en-US" sz="2000" b="1" dirty="0">
                <a:solidFill>
                  <a:schemeClr val="bg1"/>
                </a:solidFill>
                <a:latin typeface="Arial" panose="020B0604020202020204" pitchFamily="34" charset="0"/>
                <a:cs typeface="Arial" panose="020B0604020202020204" pitchFamily="34" charset="0"/>
              </a:rPr>
              <a:t>Capture</a:t>
            </a:r>
          </a:p>
        </p:txBody>
      </p:sp>
      <p:sp>
        <p:nvSpPr>
          <p:cNvPr id="9" name="TextBox 8">
            <a:extLst>
              <a:ext uri="{FF2B5EF4-FFF2-40B4-BE49-F238E27FC236}">
                <a16:creationId xmlns:a16="http://schemas.microsoft.com/office/drawing/2014/main" id="{E906450C-5CF6-4040-BEA1-3C2CE682BC04}"/>
              </a:ext>
            </a:extLst>
          </p:cNvPr>
          <p:cNvSpPr txBox="1"/>
          <p:nvPr/>
        </p:nvSpPr>
        <p:spPr>
          <a:xfrm>
            <a:off x="2125582" y="5942834"/>
            <a:ext cx="1810091" cy="783193"/>
          </a:xfrm>
          <a:prstGeom prst="roundRect">
            <a:avLst/>
          </a:prstGeom>
          <a:solidFill>
            <a:srgbClr val="4A7729"/>
          </a:solidFill>
          <a:ln>
            <a:solidFill>
              <a:schemeClr val="tx1"/>
            </a:solid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Finite Helical Axis</a:t>
            </a:r>
          </a:p>
        </p:txBody>
      </p:sp>
      <p:sp>
        <p:nvSpPr>
          <p:cNvPr id="10" name="TextBox 9">
            <a:extLst>
              <a:ext uri="{FF2B5EF4-FFF2-40B4-BE49-F238E27FC236}">
                <a16:creationId xmlns:a16="http://schemas.microsoft.com/office/drawing/2014/main" id="{4C98E197-201B-0D42-A7A3-A3BA6916F162}"/>
              </a:ext>
            </a:extLst>
          </p:cNvPr>
          <p:cNvSpPr txBox="1"/>
          <p:nvPr/>
        </p:nvSpPr>
        <p:spPr>
          <a:xfrm>
            <a:off x="4360808" y="5942834"/>
            <a:ext cx="1525367" cy="783193"/>
          </a:xfrm>
          <a:prstGeom prst="roundRect">
            <a:avLst/>
          </a:prstGeom>
          <a:solidFill>
            <a:srgbClr val="4A7729"/>
          </a:solidFill>
          <a:ln>
            <a:solidFill>
              <a:schemeClr val="tx1"/>
            </a:solid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Joint Angles</a:t>
            </a:r>
          </a:p>
        </p:txBody>
      </p:sp>
      <p:sp>
        <p:nvSpPr>
          <p:cNvPr id="11" name="TextBox 10">
            <a:extLst>
              <a:ext uri="{FF2B5EF4-FFF2-40B4-BE49-F238E27FC236}">
                <a16:creationId xmlns:a16="http://schemas.microsoft.com/office/drawing/2014/main" id="{F9238A26-A305-084C-B1A5-CD214DFBD704}"/>
              </a:ext>
            </a:extLst>
          </p:cNvPr>
          <p:cNvSpPr txBox="1"/>
          <p:nvPr/>
        </p:nvSpPr>
        <p:spPr>
          <a:xfrm>
            <a:off x="7524204" y="5942834"/>
            <a:ext cx="1525367" cy="783193"/>
          </a:xfrm>
          <a:prstGeom prst="roundRect">
            <a:avLst/>
          </a:prstGeom>
          <a:solidFill>
            <a:srgbClr val="4A7729"/>
          </a:solidFill>
          <a:ln>
            <a:solidFill>
              <a:schemeClr val="tx1"/>
            </a:solid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Moment Arm</a:t>
            </a:r>
          </a:p>
        </p:txBody>
      </p:sp>
      <p:sp>
        <p:nvSpPr>
          <p:cNvPr id="12" name="Right Arrow 11">
            <a:extLst>
              <a:ext uri="{FF2B5EF4-FFF2-40B4-BE49-F238E27FC236}">
                <a16:creationId xmlns:a16="http://schemas.microsoft.com/office/drawing/2014/main" id="{231ABBA1-DB97-C94D-9949-00432FD19E5A}"/>
              </a:ext>
            </a:extLst>
          </p:cNvPr>
          <p:cNvSpPr/>
          <p:nvPr/>
        </p:nvSpPr>
        <p:spPr>
          <a:xfrm flipV="1">
            <a:off x="1709085" y="6216385"/>
            <a:ext cx="416497" cy="236088"/>
          </a:xfrm>
          <a:prstGeom prst="rightArrow">
            <a:avLst/>
          </a:prstGeom>
          <a:solidFill>
            <a:srgbClr val="BC204B"/>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2B0D7B8-732A-284C-935B-BCA24F78315B}"/>
              </a:ext>
            </a:extLst>
          </p:cNvPr>
          <p:cNvSpPr/>
          <p:nvPr/>
        </p:nvSpPr>
        <p:spPr>
          <a:xfrm flipV="1">
            <a:off x="3935673" y="6216385"/>
            <a:ext cx="416497" cy="236088"/>
          </a:xfrm>
          <a:prstGeom prst="rightArrow">
            <a:avLst/>
          </a:prstGeom>
          <a:solidFill>
            <a:srgbClr val="BC204B"/>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31F0B699-41F7-7D40-8716-87FD777EDA63}"/>
              </a:ext>
            </a:extLst>
          </p:cNvPr>
          <p:cNvSpPr/>
          <p:nvPr/>
        </p:nvSpPr>
        <p:spPr>
          <a:xfrm flipV="1">
            <a:off x="5889499" y="6216385"/>
            <a:ext cx="1634705" cy="236088"/>
          </a:xfrm>
          <a:prstGeom prst="rightArrow">
            <a:avLst/>
          </a:prstGeom>
          <a:solidFill>
            <a:srgbClr val="BC204B"/>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952A1C-A9CA-1146-997C-4AC8478C53D7}"/>
              </a:ext>
            </a:extLst>
          </p:cNvPr>
          <p:cNvSpPr txBox="1"/>
          <p:nvPr/>
        </p:nvSpPr>
        <p:spPr>
          <a:xfrm>
            <a:off x="6143263" y="6389773"/>
            <a:ext cx="1371600" cy="369332"/>
          </a:xfrm>
          <a:prstGeom prst="rect">
            <a:avLst/>
          </a:prstGeom>
          <a:noFill/>
        </p:spPr>
        <p:txBody>
          <a:bodyPr wrap="square" rtlCol="0">
            <a:spAutoFit/>
          </a:bodyPr>
          <a:lstStyle/>
          <a:p>
            <a:r>
              <a:rPr lang="en-US" b="1" dirty="0">
                <a:latin typeface="Arial Narrow" panose="020B0604020202020204" pitchFamily="34" charset="0"/>
                <a:cs typeface="Arial Narrow" panose="020B0604020202020204" pitchFamily="34" charset="0"/>
              </a:rPr>
              <a:t>+ Excursion</a:t>
            </a:r>
          </a:p>
        </p:txBody>
      </p:sp>
    </p:spTree>
    <p:extLst>
      <p:ext uri="{BB962C8B-B14F-4D97-AF65-F5344CB8AC3E}">
        <p14:creationId xmlns:p14="http://schemas.microsoft.com/office/powerpoint/2010/main" val="6800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md type="call" cmd="stop">
                                      <p:cBhvr>
                                        <p:cTn id="25" dur="1">
                                          <p:stCondLst>
                                            <p:cond delay="0"/>
                                          </p:stCondLst>
                                        </p:cTn>
                                        <p:tgtEl>
                                          <p:spTgt spid="7"/>
                                        </p:tgtEl>
                                      </p:cBhvr>
                                    </p:cmd>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2" repeatCount="indefinite" fill="hold" display="0">
                  <p:stCondLst>
                    <p:cond delay="indefinite"/>
                  </p:stCondLst>
                </p:cTn>
                <p:tgtEl>
                  <p:spTgt spid="7"/>
                </p:tgtEl>
              </p:cMediaNode>
            </p:video>
          </p:childTnLst>
        </p:cTn>
      </p:par>
    </p:tnLst>
    <p:bldLst>
      <p:bldP spid="6" grpId="0" animBg="1"/>
      <p:bldP spid="9" grpId="0" animBg="1"/>
      <p:bldP spid="10" grpId="0" animBg="1"/>
      <p:bldP spid="11" grpId="0" animBg="1"/>
      <p:bldP spid="12" grpId="0" animBg="1"/>
      <p:bldP spid="14" grpId="0" animBg="1"/>
      <p:bldP spid="1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576"/>
            <a:ext cx="9144001" cy="1337572"/>
          </a:xfrm>
        </p:spPr>
        <p:txBody>
          <a:bodyPr/>
          <a:lstStyle/>
          <a:p>
            <a:r>
              <a:rPr lang="en-US" b="1" dirty="0">
                <a:solidFill>
                  <a:schemeClr val="bg1"/>
                </a:solidFill>
                <a:latin typeface="Arial" panose="020B0604020202020204" pitchFamily="34" charset="0"/>
                <a:cs typeface="Arial" panose="020B0604020202020204" pitchFamily="34" charset="0"/>
              </a:rPr>
              <a:t>Significant interaction and group effect</a:t>
            </a:r>
          </a:p>
        </p:txBody>
      </p:sp>
      <p:sp>
        <p:nvSpPr>
          <p:cNvPr id="8" name="Rectangle 7"/>
          <p:cNvSpPr/>
          <p:nvPr/>
        </p:nvSpPr>
        <p:spPr>
          <a:xfrm>
            <a:off x="6741994" y="1900697"/>
            <a:ext cx="1187355" cy="1060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BFDA7A1-217E-5E48-81AC-5F2C28E791A6}"/>
              </a:ext>
            </a:extLst>
          </p:cNvPr>
          <p:cNvPicPr>
            <a:picLocks noChangeAspect="1"/>
          </p:cNvPicPr>
          <p:nvPr/>
        </p:nvPicPr>
        <p:blipFill>
          <a:blip r:embed="rId3"/>
          <a:stretch>
            <a:fillRect/>
          </a:stretch>
        </p:blipFill>
        <p:spPr>
          <a:xfrm>
            <a:off x="7552122" y="1414650"/>
            <a:ext cx="1578814" cy="1636575"/>
          </a:xfrm>
          <a:prstGeom prst="rect">
            <a:avLst/>
          </a:prstGeom>
        </p:spPr>
      </p:pic>
      <p:sp>
        <p:nvSpPr>
          <p:cNvPr id="13" name="Rectangle 12">
            <a:extLst>
              <a:ext uri="{FF2B5EF4-FFF2-40B4-BE49-F238E27FC236}">
                <a16:creationId xmlns:a16="http://schemas.microsoft.com/office/drawing/2014/main" id="{F32D1DBC-0453-224A-AE61-DF0B6568B67E}"/>
              </a:ext>
            </a:extLst>
          </p:cNvPr>
          <p:cNvSpPr/>
          <p:nvPr/>
        </p:nvSpPr>
        <p:spPr>
          <a:xfrm>
            <a:off x="7606219" y="2057561"/>
            <a:ext cx="1524717" cy="42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58DEE3-0FA5-C142-976F-43E9B8850187}"/>
              </a:ext>
            </a:extLst>
          </p:cNvPr>
          <p:cNvSpPr/>
          <p:nvPr/>
        </p:nvSpPr>
        <p:spPr>
          <a:xfrm>
            <a:off x="7606219" y="1633408"/>
            <a:ext cx="1524717" cy="42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F14C4C-F6B7-7942-9369-5AE53B15F659}"/>
              </a:ext>
            </a:extLst>
          </p:cNvPr>
          <p:cNvSpPr/>
          <p:nvPr/>
        </p:nvSpPr>
        <p:spPr>
          <a:xfrm>
            <a:off x="7606219" y="2468066"/>
            <a:ext cx="1524717" cy="42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4882948-FEC5-024D-AD4B-3BFD22A7BCE4}"/>
              </a:ext>
            </a:extLst>
          </p:cNvPr>
          <p:cNvSpPr/>
          <p:nvPr/>
        </p:nvSpPr>
        <p:spPr>
          <a:xfrm>
            <a:off x="6549390" y="1723797"/>
            <a:ext cx="1056829" cy="12799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3B2A9BF-9D5C-994A-A5D9-E2B683CCB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24" y="2318577"/>
            <a:ext cx="7405750" cy="4288852"/>
          </a:xfrm>
          <a:prstGeom prst="rect">
            <a:avLst/>
          </a:prstGeom>
        </p:spPr>
      </p:pic>
    </p:spTree>
    <p:extLst>
      <p:ext uri="{BB962C8B-B14F-4D97-AF65-F5344CB8AC3E}">
        <p14:creationId xmlns:p14="http://schemas.microsoft.com/office/powerpoint/2010/main" val="208217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A207-7664-8A44-80AA-7F7C64719E91}"/>
              </a:ext>
            </a:extLst>
          </p:cNvPr>
          <p:cNvSpPr>
            <a:spLocks noGrp="1"/>
          </p:cNvSpPr>
          <p:nvPr>
            <p:ph type="title"/>
          </p:nvPr>
        </p:nvSpPr>
        <p:spPr>
          <a:xfrm>
            <a:off x="-1" y="-5577"/>
            <a:ext cx="9144001" cy="1363321"/>
          </a:xfrm>
        </p:spPr>
        <p:txBody>
          <a:bodyPr/>
          <a:lstStyle/>
          <a:p>
            <a:r>
              <a:rPr lang="en-US" b="1" dirty="0">
                <a:solidFill>
                  <a:schemeClr val="bg1"/>
                </a:solidFill>
                <a:latin typeface="Arial" panose="020B0604020202020204" pitchFamily="34" charset="0"/>
                <a:cs typeface="Arial" panose="020B0604020202020204" pitchFamily="34" charset="0"/>
              </a:rPr>
              <a:t>No significant interaction nor group effect</a:t>
            </a:r>
          </a:p>
        </p:txBody>
      </p:sp>
      <p:pic>
        <p:nvPicPr>
          <p:cNvPr id="5" name="Picture 4">
            <a:extLst>
              <a:ext uri="{FF2B5EF4-FFF2-40B4-BE49-F238E27FC236}">
                <a16:creationId xmlns:a16="http://schemas.microsoft.com/office/drawing/2014/main" id="{AB312125-F70C-4F4D-90B9-6AA83650D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24" y="1527344"/>
            <a:ext cx="7267593" cy="5127985"/>
          </a:xfrm>
          <a:prstGeom prst="rect">
            <a:avLst/>
          </a:prstGeom>
        </p:spPr>
      </p:pic>
    </p:spTree>
    <p:extLst>
      <p:ext uri="{BB962C8B-B14F-4D97-AF65-F5344CB8AC3E}">
        <p14:creationId xmlns:p14="http://schemas.microsoft.com/office/powerpoint/2010/main" val="214092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1956-4829-2B48-B212-BF73CE2F064C}"/>
              </a:ext>
            </a:extLst>
          </p:cNvPr>
          <p:cNvSpPr>
            <a:spLocks noGrp="1"/>
          </p:cNvSpPr>
          <p:nvPr>
            <p:ph type="title"/>
          </p:nvPr>
        </p:nvSpPr>
        <p:spPr>
          <a:xfrm>
            <a:off x="0" y="-9717"/>
            <a:ext cx="9144000" cy="1381323"/>
          </a:xfrm>
        </p:spPr>
        <p:txBody>
          <a:bodyPr/>
          <a:lstStyle/>
          <a:p>
            <a:r>
              <a:rPr lang="en-US" b="1" dirty="0">
                <a:solidFill>
                  <a:schemeClr val="bg1"/>
                </a:solidFill>
                <a:latin typeface="Arial" panose="020B0604020202020204" pitchFamily="34" charset="0"/>
                <a:cs typeface="Arial" panose="020B0604020202020204" pitchFamily="34" charset="0"/>
              </a:rPr>
              <a:t>Possible moment arm plasticity in response to loading history?</a:t>
            </a:r>
          </a:p>
        </p:txBody>
      </p:sp>
      <p:sp>
        <p:nvSpPr>
          <p:cNvPr id="3" name="Content Placeholder 2">
            <a:extLst>
              <a:ext uri="{FF2B5EF4-FFF2-40B4-BE49-F238E27FC236}">
                <a16:creationId xmlns:a16="http://schemas.microsoft.com/office/drawing/2014/main" id="{73C72C10-FDB6-7643-801D-8E13049039D0}"/>
              </a:ext>
            </a:extLst>
          </p:cNvPr>
          <p:cNvSpPr>
            <a:spLocks noGrp="1"/>
          </p:cNvSpPr>
          <p:nvPr>
            <p:ph idx="1"/>
          </p:nvPr>
        </p:nvSpPr>
        <p:spPr>
          <a:xfrm>
            <a:off x="284207" y="1731818"/>
            <a:ext cx="8538519" cy="4918364"/>
          </a:xfrm>
        </p:spPr>
        <p:txBody>
          <a:bodyPr>
            <a:normAutofit/>
          </a:bodyPr>
          <a:lstStyle/>
          <a:p>
            <a:r>
              <a:rPr lang="en-US" sz="2400" dirty="0">
                <a:latin typeface="Arial" panose="020B0604020202020204" pitchFamily="34" charset="0"/>
                <a:cs typeface="Arial" panose="020B0604020202020204" pitchFamily="34" charset="0"/>
              </a:rPr>
              <a:t>No significant difference in mean comparisons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SED slope significantly different than EXE and BTX</a:t>
            </a:r>
          </a:p>
          <a:p>
            <a:r>
              <a:rPr lang="en-US" sz="2400" dirty="0">
                <a:latin typeface="Arial" panose="020B0604020202020204" pitchFamily="34" charset="0"/>
                <a:cs typeface="Arial" panose="020B0604020202020204" pitchFamily="34" charset="0"/>
              </a:rPr>
              <a:t>EXE curve appears shifted up compared to SED and BTX</a:t>
            </a:r>
          </a:p>
          <a:p>
            <a:pPr marL="342892" lvl="1" indent="0">
              <a:buNone/>
            </a:pPr>
            <a:endParaRPr lang="en-US" sz="2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Limitation</a:t>
            </a:r>
          </a:p>
          <a:p>
            <a:pPr lvl="1"/>
            <a:r>
              <a:rPr lang="en-US" sz="2100" dirty="0">
                <a:latin typeface="Arial" panose="020B0604020202020204" pitchFamily="34" charset="0"/>
                <a:cs typeface="Arial" panose="020B0604020202020204" pitchFamily="34" charset="0"/>
              </a:rPr>
              <a:t>Differences in load between groups may not have been as large as intended</a:t>
            </a:r>
          </a:p>
          <a:p>
            <a:pPr lvl="1"/>
            <a:endParaRPr lang="en-US" sz="21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9412"/>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7BC16497-7A75-4699-8860-4B8530C4393F}" vid="{8B42F212-28DE-4709-97C3-00EFDEE3E9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2904</TotalTime>
  <Words>915</Words>
  <Application>Microsoft Macintosh PowerPoint</Application>
  <PresentationFormat>On-screen Show (4:3)</PresentationFormat>
  <Paragraphs>67</Paragraphs>
  <Slides>8</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Narrow</vt:lpstr>
      <vt:lpstr>Calibri</vt:lpstr>
      <vt:lpstr>Calibri Light</vt:lpstr>
      <vt:lpstr>2_Office Theme</vt:lpstr>
      <vt:lpstr>Moment Arm Plasticity in Response to Loading History During Growth</vt:lpstr>
      <vt:lpstr>Musculoskeletal plasticity to loading</vt:lpstr>
      <vt:lpstr>Musculoskeletal plasticity to loading</vt:lpstr>
      <vt:lpstr>Study Design</vt:lpstr>
      <vt:lpstr>Tendon travel protocol to measure moment arm</vt:lpstr>
      <vt:lpstr>Significant interaction and group effect</vt:lpstr>
      <vt:lpstr>No significant interaction nor group effect</vt:lpstr>
      <vt:lpstr>Possible moment arm plasticity in response to loading history?</vt:lpstr>
    </vt:vector>
  </TitlesOfParts>
  <Company>Penn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Salzano, Matthew Quinn</cp:lastModifiedBy>
  <cp:revision>171</cp:revision>
  <dcterms:created xsi:type="dcterms:W3CDTF">2020-02-05T18:27:50Z</dcterms:created>
  <dcterms:modified xsi:type="dcterms:W3CDTF">2022-01-25T17:13:28Z</dcterms:modified>
</cp:coreProperties>
</file>