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2" r:id="rId3"/>
    <p:sldId id="276" r:id="rId4"/>
    <p:sldId id="274" r:id="rId5"/>
    <p:sldId id="273" r:id="rId6"/>
    <p:sldId id="283" r:id="rId7"/>
    <p:sldId id="284" r:id="rId8"/>
    <p:sldId id="277" r:id="rId9"/>
    <p:sldId id="258" r:id="rId10"/>
    <p:sldId id="259" r:id="rId11"/>
    <p:sldId id="278" r:id="rId12"/>
    <p:sldId id="260" r:id="rId13"/>
    <p:sldId id="279" r:id="rId14"/>
    <p:sldId id="280" r:id="rId15"/>
    <p:sldId id="266" r:id="rId16"/>
    <p:sldId id="267" r:id="rId17"/>
    <p:sldId id="268" r:id="rId18"/>
    <p:sldId id="26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gRDTjDoo7lddbVLxaDUaA==" hashData="+Slp/wHZcP4b/dJK/1ZQH32UxqWM4CLpZ7/TBNb/0Foq5P1XriMdmFn+SO2d0iTXb6Kjeat/c4vrrXveW8YHuA=="/>
  <p:extLst>
    <p:ext uri="{EFAFB233-063F-42B5-8137-9DF3F51BA10A}">
      <p15:sldGuideLst xmlns:p15="http://schemas.microsoft.com/office/powerpoint/2012/main">
        <p15:guide id="1" orient="horz" pos="4200" userDrawn="1">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0C1"/>
    <a:srgbClr val="760000"/>
    <a:srgbClr val="001642"/>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49" autoAdjust="0"/>
    <p:restoredTop sz="63012" autoAdjust="0"/>
  </p:normalViewPr>
  <p:slideViewPr>
    <p:cSldViewPr snapToGrid="0">
      <p:cViewPr varScale="1">
        <p:scale>
          <a:sx n="57" d="100"/>
          <a:sy n="57" d="100"/>
        </p:scale>
        <p:origin x="1120" y="176"/>
      </p:cViewPr>
      <p:guideLst>
        <p:guide orient="horz" pos="4200"/>
        <p:guide pos="2856"/>
      </p:guideLst>
    </p:cSldViewPr>
  </p:slideViewPr>
  <p:notesTextViewPr>
    <p:cViewPr>
      <p:scale>
        <a:sx n="1" d="1"/>
        <a:sy n="1" d="1"/>
      </p:scale>
      <p:origin x="0" y="0"/>
    </p:cViewPr>
  </p:notesTextViewPr>
  <p:notesViewPr>
    <p:cSldViewPr snapToGrid="0">
      <p:cViewPr varScale="1">
        <p:scale>
          <a:sx n="73" d="100"/>
          <a:sy n="73" d="100"/>
        </p:scale>
        <p:origin x="23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4B39A-8B38-4339-A810-63C08C5825C1}" type="datetimeFigureOut">
              <a:rPr lang="en-US" smtClean="0"/>
              <a:t>1/26/22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A0F7B-E895-41FF-BEE2-814F840AB659}" type="slidenum">
              <a:rPr lang="en-US" smtClean="0"/>
              <a:t>‹#›</a:t>
            </a:fld>
            <a:endParaRPr lang="en-US"/>
          </a:p>
        </p:txBody>
      </p:sp>
    </p:spTree>
    <p:extLst>
      <p:ext uri="{BB962C8B-B14F-4D97-AF65-F5344CB8AC3E}">
        <p14:creationId xmlns:p14="http://schemas.microsoft.com/office/powerpoint/2010/main" val="36728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Biomechanics</a:t>
            </a:r>
            <a:r>
              <a:rPr lang="en-US" b="1" baseline="0" dirty="0"/>
              <a:t> lab</a:t>
            </a:r>
            <a:endParaRPr lang="en-US" b="0" baseline="0" dirty="0"/>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A46A0F7B-E895-41FF-BEE2-814F840AB659}" type="slidenum">
              <a:rPr lang="en-US" smtClean="0"/>
              <a:t>1</a:t>
            </a:fld>
            <a:endParaRPr lang="en-US"/>
          </a:p>
        </p:txBody>
      </p:sp>
    </p:spTree>
    <p:extLst>
      <p:ext uri="{BB962C8B-B14F-4D97-AF65-F5344CB8AC3E}">
        <p14:creationId xmlns:p14="http://schemas.microsoft.com/office/powerpoint/2010/main" val="244371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kern="1200" dirty="0">
                <a:solidFill>
                  <a:schemeClr val="tx1"/>
                </a:solidFill>
                <a:effectLst/>
                <a:latin typeface="+mn-lt"/>
                <a:ea typeface="+mn-ea"/>
                <a:cs typeface="+mn-cs"/>
              </a:rPr>
              <a:t>We also subjected the exercise group to 30 minutes of training, 4 times per week.  This involved ‘encouraging’ all of the birds around one of the circles, which resulted</a:t>
            </a:r>
            <a:r>
              <a:rPr lang="en-US" sz="1200" kern="1200" baseline="0" dirty="0">
                <a:solidFill>
                  <a:schemeClr val="tx1"/>
                </a:solidFill>
                <a:effectLst/>
                <a:latin typeface="+mn-lt"/>
                <a:ea typeface="+mn-ea"/>
                <a:cs typeface="+mn-cs"/>
              </a:rPr>
              <a:t> in high-acceleration bursts of movement that required hurdling obstacles</a:t>
            </a:r>
            <a:r>
              <a:rPr lang="en-US" sz="1200" kern="1200" dirty="0">
                <a:solidFill>
                  <a:schemeClr val="tx1"/>
                </a:solidFill>
                <a:effectLst/>
                <a:latin typeface="+mn-lt"/>
                <a:ea typeface="+mn-ea"/>
                <a:cs typeface="+mn-cs"/>
              </a:rPr>
              <a:t>.  This protocol lasted for 10 weeks, until they reached 14 weeks of age,</a:t>
            </a:r>
            <a:r>
              <a:rPr lang="en-US" sz="1200" kern="1200" baseline="0" dirty="0">
                <a:solidFill>
                  <a:schemeClr val="tx1"/>
                </a:solidFill>
                <a:effectLst/>
                <a:latin typeface="+mn-lt"/>
                <a:ea typeface="+mn-ea"/>
                <a:cs typeface="+mn-cs"/>
              </a:rPr>
              <a:t> which wasn’t quite full skeletal maturity but close;</a:t>
            </a:r>
            <a:r>
              <a:rPr lang="en-US" sz="1200" kern="1200" dirty="0">
                <a:solidFill>
                  <a:schemeClr val="tx1"/>
                </a:solidFill>
                <a:effectLst/>
                <a:latin typeface="+mn-lt"/>
                <a:ea typeface="+mn-ea"/>
                <a:cs typeface="+mn-cs"/>
              </a:rPr>
              <a:t> at which time they were sacrificed .</a:t>
            </a:r>
          </a:p>
          <a:p>
            <a:endParaRPr lang="en-US" sz="1200" kern="1200" dirty="0">
              <a:solidFill>
                <a:schemeClr val="tx1"/>
              </a:solidFill>
              <a:effectLst/>
              <a:latin typeface="+mn-lt"/>
              <a:ea typeface="+mn-ea"/>
              <a:cs typeface="+mn-cs"/>
            </a:endParaRPr>
          </a:p>
        </p:txBody>
      </p:sp>
      <p:sp>
        <p:nvSpPr>
          <p:cNvPr id="289" name="Shape 2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741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analyze changes in muscle morphology, we focused on to two functionally distinct muscles in the </a:t>
            </a:r>
            <a:r>
              <a:rPr lang="en-US" sz="1200" kern="1200" dirty="0" err="1">
                <a:solidFill>
                  <a:schemeClr val="tx1"/>
                </a:solidFill>
                <a:effectLst/>
                <a:latin typeface="+mn-lt"/>
                <a:ea typeface="+mn-ea"/>
                <a:cs typeface="+mn-cs"/>
              </a:rPr>
              <a:t>guineafowl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hindlimb</a:t>
            </a:r>
            <a:r>
              <a:rPr lang="en-US" sz="1200" kern="1200" dirty="0">
                <a:solidFill>
                  <a:schemeClr val="tx1"/>
                </a:solidFill>
                <a:effectLst/>
                <a:latin typeface="+mn-lt"/>
                <a:ea typeface="+mn-ea"/>
                <a:cs typeface="+mn-cs"/>
              </a:rPr>
              <a:t> to determine</a:t>
            </a:r>
            <a:r>
              <a:rPr lang="en-US" sz="1200" kern="1200" baseline="0" dirty="0">
                <a:solidFill>
                  <a:schemeClr val="tx1"/>
                </a:solidFill>
                <a:effectLst/>
                <a:latin typeface="+mn-lt"/>
                <a:ea typeface="+mn-ea"/>
                <a:cs typeface="+mn-cs"/>
              </a:rPr>
              <a:t> if </a:t>
            </a:r>
            <a:r>
              <a:rPr lang="en-US" sz="1200" kern="1200" dirty="0">
                <a:solidFill>
                  <a:schemeClr val="tx1"/>
                </a:solidFill>
                <a:effectLst/>
                <a:latin typeface="+mn-lt"/>
                <a:ea typeface="+mn-ea"/>
                <a:cs typeface="+mn-cs"/>
              </a:rPr>
              <a:t> acceleration training has different effects in muscles with distinct fiber architecture and function.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first, is the ILPO.  The ILPO is a large muscle on the lateral thigh with long, parallel fibers that acts as a hip and knee extensor.  Our group has previously shown that this muscle undergoes large length changes during running.  The second muscle is the lateral gastrocnemius, or LG.  Similar to in humans, it has short, pennate fibers coupled with a long tendon, and its major function is as an ankle </a:t>
            </a:r>
            <a:r>
              <a:rPr lang="en-US" sz="1200" kern="1200" dirty="0" err="1">
                <a:solidFill>
                  <a:schemeClr val="tx1"/>
                </a:solidFill>
                <a:effectLst/>
                <a:latin typeface="+mn-lt"/>
                <a:ea typeface="+mn-ea"/>
                <a:cs typeface="+mn-cs"/>
              </a:rPr>
              <a:t>plantarflexor</a:t>
            </a:r>
            <a:r>
              <a:rPr lang="en-US" sz="1200" kern="1200" dirty="0">
                <a:solidFill>
                  <a:schemeClr val="tx1"/>
                </a:solidFill>
                <a:effectLst/>
                <a:latin typeface="+mn-lt"/>
                <a:ea typeface="+mn-ea"/>
                <a:cs typeface="+mn-cs"/>
              </a:rPr>
              <a:t>.  During running, this muscle acts</a:t>
            </a:r>
            <a:r>
              <a:rPr lang="en-US" sz="1200" kern="1200" baseline="0" dirty="0">
                <a:solidFill>
                  <a:schemeClr val="tx1"/>
                </a:solidFill>
                <a:effectLst/>
                <a:latin typeface="+mn-lt"/>
                <a:ea typeface="+mn-ea"/>
                <a:cs typeface="+mn-cs"/>
              </a:rPr>
              <a:t> almost </a:t>
            </a:r>
            <a:r>
              <a:rPr lang="en-US" sz="1200" kern="1200" baseline="0" dirty="0" err="1">
                <a:solidFill>
                  <a:schemeClr val="tx1"/>
                </a:solidFill>
                <a:effectLst/>
                <a:latin typeface="+mn-lt"/>
                <a:ea typeface="+mn-ea"/>
                <a:cs typeface="+mn-cs"/>
              </a:rPr>
              <a:t>isometrically</a:t>
            </a:r>
            <a:r>
              <a:rPr lang="en-US" sz="1200" kern="1200" baseline="0" dirty="0">
                <a:solidFill>
                  <a:schemeClr val="tx1"/>
                </a:solidFill>
                <a:effectLst/>
                <a:latin typeface="+mn-lt"/>
                <a:ea typeface="+mn-ea"/>
                <a:cs typeface="+mn-cs"/>
              </a:rPr>
              <a:t> during running, with little to no length changes.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289" name="Shape 2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741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first dissected limbs off the bird and formalin-fixed them in a standard position.  The ILPO and LG were then dissected off, and three sections of each muscle were isolated and used for fascicle analysis.  Each section was digested in nitric acid and fascicles were teased out allowing length measurements via digitizing photos. Fascicles were mounted on slides for laser diffraction to measure sarcomere lengths, allowing us to compute optimal fiber lengths.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fascicle lengths were of primary interest, we also compared muscle mass, muscle PCSA, and </a:t>
            </a:r>
            <a:r>
              <a:rPr lang="en-US" sz="1200" kern="1200" dirty="0" err="1">
                <a:solidFill>
                  <a:schemeClr val="tx1"/>
                </a:solidFill>
                <a:effectLst/>
                <a:latin typeface="+mn-lt"/>
                <a:ea typeface="+mn-ea"/>
                <a:cs typeface="+mn-cs"/>
              </a:rPr>
              <a:t>pennation</a:t>
            </a:r>
            <a:r>
              <a:rPr lang="en-US" sz="1200" kern="1200" dirty="0">
                <a:solidFill>
                  <a:schemeClr val="tx1"/>
                </a:solidFill>
                <a:effectLst/>
                <a:latin typeface="+mn-lt"/>
                <a:ea typeface="+mn-ea"/>
                <a:cs typeface="+mn-cs"/>
              </a:rPr>
              <a:t> angles.</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442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Briefly, we found that our sedentary group of birds, shown in white, were larger overall than our exercise birds, shown in black.  At the end of the protocol, the sedentary birds were approximately 10%  heavier than the exercise birds, though this was not due to fat as body composition between the two groups was similar.  Despite differences in size, raw</a:t>
            </a:r>
            <a:r>
              <a:rPr lang="en-US" sz="1200" kern="1200" baseline="0" dirty="0">
                <a:solidFill>
                  <a:schemeClr val="tx1"/>
                </a:solidFill>
                <a:effectLst/>
                <a:latin typeface="+mn-lt"/>
                <a:ea typeface="+mn-ea"/>
                <a:cs typeface="+mn-cs"/>
              </a:rPr>
              <a:t> and normalized muscle </a:t>
            </a:r>
            <a:r>
              <a:rPr lang="en-US" sz="1200" kern="1200" dirty="0">
                <a:solidFill>
                  <a:schemeClr val="tx1"/>
                </a:solidFill>
                <a:effectLst/>
                <a:latin typeface="+mn-lt"/>
                <a:ea typeface="+mn-ea"/>
                <a:cs typeface="+mn-cs"/>
              </a:rPr>
              <a:t>mass were not different between groups</a:t>
            </a:r>
            <a:r>
              <a:rPr lang="en-US" sz="1200" kern="1200" baseline="0" dirty="0">
                <a:solidFill>
                  <a:schemeClr val="tx1"/>
                </a:solidFill>
                <a:effectLst/>
                <a:latin typeface="+mn-lt"/>
                <a:ea typeface="+mn-ea"/>
                <a:cs typeface="+mn-cs"/>
              </a:rPr>
              <a:t> though</a:t>
            </a:r>
            <a:r>
              <a:rPr lang="en-US" sz="1200" kern="1200" dirty="0">
                <a:solidFill>
                  <a:schemeClr val="tx1"/>
                </a:solidFill>
                <a:effectLst/>
                <a:latin typeface="+mn-lt"/>
                <a:ea typeface="+mn-ea"/>
                <a:cs typeface="+mn-cs"/>
              </a:rPr>
              <a:t> PCSA was smaller in exercise birds).  We also found that sedentary birds had significantly longer </a:t>
            </a:r>
            <a:r>
              <a:rPr lang="en-US" sz="1200" kern="1200" dirty="0" err="1">
                <a:solidFill>
                  <a:schemeClr val="tx1"/>
                </a:solidFill>
                <a:effectLst/>
                <a:latin typeface="+mn-lt"/>
                <a:ea typeface="+mn-ea"/>
                <a:cs typeface="+mn-cs"/>
              </a:rPr>
              <a:t>hindlimbs</a:t>
            </a:r>
            <a:r>
              <a:rPr lang="en-US" sz="1200" kern="1200" dirty="0">
                <a:solidFill>
                  <a:schemeClr val="tx1"/>
                </a:solidFill>
                <a:effectLst/>
                <a:latin typeface="+mn-lt"/>
                <a:ea typeface="+mn-ea"/>
                <a:cs typeface="+mn-cs"/>
              </a:rPr>
              <a:t> than the exercise birds by about 3%.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7309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main findings related to the differences in muscle fascicle lengths . For clarity and purposes</a:t>
            </a:r>
            <a:r>
              <a:rPr lang="en-US" sz="1200" kern="1200" baseline="0" dirty="0">
                <a:solidFill>
                  <a:schemeClr val="tx1"/>
                </a:solidFill>
                <a:effectLst/>
                <a:latin typeface="+mn-lt"/>
                <a:ea typeface="+mn-ea"/>
                <a:cs typeface="+mn-cs"/>
              </a:rPr>
              <a:t> of time</a:t>
            </a:r>
            <a:r>
              <a:rPr lang="en-US" sz="1200" kern="1200" dirty="0">
                <a:solidFill>
                  <a:schemeClr val="tx1"/>
                </a:solidFill>
                <a:effectLst/>
                <a:latin typeface="+mn-lt"/>
                <a:ea typeface="+mn-ea"/>
                <a:cs typeface="+mn-cs"/>
              </a:rPr>
              <a:t>, only the results of the middle sections of the muscles are shown here.  Consistent with our hypothesis, we found that the exercise group had 24% longer fascicles</a:t>
            </a:r>
            <a:r>
              <a:rPr lang="en-US" sz="1200" kern="1200" baseline="0" dirty="0">
                <a:solidFill>
                  <a:schemeClr val="tx1"/>
                </a:solidFill>
                <a:effectLst/>
                <a:latin typeface="+mn-lt"/>
                <a:ea typeface="+mn-ea"/>
                <a:cs typeface="+mn-cs"/>
              </a:rPr>
              <a:t> in the </a:t>
            </a:r>
            <a:r>
              <a:rPr lang="en-US" sz="1200" kern="1200" dirty="0">
                <a:solidFill>
                  <a:schemeClr val="tx1"/>
                </a:solidFill>
                <a:effectLst/>
                <a:latin typeface="+mn-lt"/>
                <a:ea typeface="+mn-ea"/>
                <a:cs typeface="+mn-cs"/>
              </a:rPr>
              <a:t>ILPO. Contrary to our hypothesis, however, we did not see any differences in fiber lengths in any portion of the LG.  For clarity, only the middle sections of the muscles are shown here.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remember that the sedentary birds also had longer legs.  When the fascicle lengths were normalized to leg length, the differences were </a:t>
            </a:r>
            <a:r>
              <a:rPr lang="en-US" sz="1200" b="1" kern="1200" dirty="0">
                <a:solidFill>
                  <a:schemeClr val="tx1"/>
                </a:solidFill>
                <a:effectLst/>
                <a:latin typeface="+mn-lt"/>
                <a:ea typeface="+mn-ea"/>
                <a:cs typeface="+mn-cs"/>
              </a:rPr>
              <a:t>even more</a:t>
            </a:r>
            <a:r>
              <a:rPr lang="en-US" sz="1200" kern="1200" dirty="0">
                <a:solidFill>
                  <a:schemeClr val="tx1"/>
                </a:solidFill>
                <a:effectLst/>
                <a:latin typeface="+mn-lt"/>
                <a:ea typeface="+mn-ea"/>
                <a:cs typeface="+mn-cs"/>
              </a:rPr>
              <a:t> pronounced in the ILPO.  The fiber lengths in the exercise and sedentary group LG remained similar after length normalization.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baseline="0" dirty="0">
                <a:solidFill>
                  <a:srgbClr val="FF0000"/>
                </a:solidFill>
                <a:effectLst/>
                <a:latin typeface="+mn-lt"/>
                <a:ea typeface="+mn-ea"/>
                <a:cs typeface="+mn-cs"/>
              </a:rPr>
              <a:t>(“middle portion is representative”)</a:t>
            </a:r>
          </a:p>
          <a:p>
            <a:r>
              <a:rPr lang="en-US" sz="1200" b="1" kern="1200" baseline="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7590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 to the best of our knowledge, this</a:t>
            </a:r>
            <a:r>
              <a:rPr lang="en-US" sz="1200" b="1" kern="1200" baseline="0" dirty="0">
                <a:solidFill>
                  <a:schemeClr val="tx1"/>
                </a:solidFill>
                <a:effectLst/>
                <a:latin typeface="+mn-lt"/>
                <a:ea typeface="+mn-ea"/>
                <a:cs typeface="+mn-cs"/>
              </a:rPr>
              <a:t> the</a:t>
            </a:r>
            <a:r>
              <a:rPr lang="en-US" sz="1200" b="1" kern="1200" dirty="0">
                <a:solidFill>
                  <a:schemeClr val="tx1"/>
                </a:solidFill>
                <a:effectLst/>
                <a:latin typeface="+mn-lt"/>
                <a:ea typeface="+mn-ea"/>
                <a:cs typeface="+mn-cs"/>
              </a:rPr>
              <a:t> first</a:t>
            </a:r>
            <a:r>
              <a:rPr lang="en-US" sz="1200" b="1" kern="1200" baseline="0" dirty="0">
                <a:solidFill>
                  <a:schemeClr val="tx1"/>
                </a:solidFill>
                <a:effectLst/>
                <a:latin typeface="+mn-lt"/>
                <a:ea typeface="+mn-ea"/>
                <a:cs typeface="+mn-cs"/>
              </a:rPr>
              <a:t> study</a:t>
            </a:r>
            <a:r>
              <a:rPr lang="en-US" sz="1200" b="1" kern="1200" dirty="0">
                <a:solidFill>
                  <a:schemeClr val="tx1"/>
                </a:solidFill>
                <a:effectLst/>
                <a:latin typeface="+mn-lt"/>
                <a:ea typeface="+mn-ea"/>
                <a:cs typeface="+mn-cs"/>
              </a:rPr>
              <a:t> to illustrate that fiber lengths can increase as a result of acceleration training during growth.  These adaptations are consistent with our theory of muscle fiber length and F-L-V effects.</a:t>
            </a:r>
            <a:r>
              <a:rPr lang="en-US" sz="1200" kern="1200" dirty="0">
                <a:solidFill>
                  <a:schemeClr val="tx1"/>
                </a:solidFill>
                <a:effectLst/>
                <a:latin typeface="+mn-lt"/>
                <a:ea typeface="+mn-ea"/>
                <a:cs typeface="+mn-cs"/>
              </a:rPr>
              <a:t>    Our results also offer new burning questions: why did only the ILPO and not the LG change despite both being exercised?  The answer may have to do with the function of each muscle.  The ILPO undergoes large length changes</a:t>
            </a:r>
            <a:r>
              <a:rPr lang="en-US" sz="1200" kern="1200" baseline="0" dirty="0">
                <a:solidFill>
                  <a:schemeClr val="tx1"/>
                </a:solidFill>
                <a:effectLst/>
                <a:latin typeface="+mn-lt"/>
                <a:ea typeface="+mn-ea"/>
                <a:cs typeface="+mn-cs"/>
              </a:rPr>
              <a:t> during</a:t>
            </a:r>
            <a:r>
              <a:rPr lang="en-US" sz="1200" kern="1200" dirty="0">
                <a:solidFill>
                  <a:schemeClr val="tx1"/>
                </a:solidFill>
                <a:effectLst/>
                <a:latin typeface="+mn-lt"/>
                <a:ea typeface="+mn-ea"/>
                <a:cs typeface="+mn-cs"/>
              </a:rPr>
              <a:t>, so it makes sense that it would adapt by lengthening its fascicles to accommodate F-L-V constraints.  In fact, the change in fascicle length with no change in muscle mass and lower PCSA suggests a preference for power, needed for short, quick bursts of energy like jumping or sprinting over isometric force capacity.  The LG is</a:t>
            </a:r>
            <a:r>
              <a:rPr lang="en-US" sz="1200" kern="1200" baseline="0" dirty="0">
                <a:solidFill>
                  <a:schemeClr val="tx1"/>
                </a:solidFill>
                <a:effectLst/>
                <a:latin typeface="+mn-lt"/>
                <a:ea typeface="+mn-ea"/>
                <a:cs typeface="+mn-cs"/>
              </a:rPr>
              <a:t> a muscle that</a:t>
            </a:r>
            <a:r>
              <a:rPr lang="en-US" sz="1200" kern="1200" dirty="0">
                <a:solidFill>
                  <a:schemeClr val="tx1"/>
                </a:solidFill>
                <a:effectLst/>
                <a:latin typeface="+mn-lt"/>
                <a:ea typeface="+mn-ea"/>
                <a:cs typeface="+mn-cs"/>
              </a:rPr>
              <a:t> acts more </a:t>
            </a:r>
            <a:r>
              <a:rPr lang="en-US" sz="1200" kern="1200" dirty="0" err="1">
                <a:solidFill>
                  <a:schemeClr val="tx1"/>
                </a:solidFill>
                <a:effectLst/>
                <a:latin typeface="+mn-lt"/>
                <a:ea typeface="+mn-ea"/>
                <a:cs typeface="+mn-cs"/>
              </a:rPr>
              <a:t>isometrically</a:t>
            </a:r>
            <a:r>
              <a:rPr lang="en-US" sz="1200" kern="1200" dirty="0">
                <a:solidFill>
                  <a:schemeClr val="tx1"/>
                </a:solidFill>
                <a:effectLst/>
                <a:latin typeface="+mn-lt"/>
                <a:ea typeface="+mn-ea"/>
                <a:cs typeface="+mn-cs"/>
              </a:rPr>
              <a:t> during running, so changing fascicle length,</a:t>
            </a:r>
            <a:r>
              <a:rPr lang="en-US" sz="1200" kern="1200" baseline="0" dirty="0">
                <a:solidFill>
                  <a:schemeClr val="tx1"/>
                </a:solidFill>
                <a:effectLst/>
                <a:latin typeface="+mn-lt"/>
                <a:ea typeface="+mn-ea"/>
                <a:cs typeface="+mn-cs"/>
              </a:rPr>
              <a:t> would</a:t>
            </a:r>
            <a:r>
              <a:rPr lang="en-US" sz="1200" kern="1200" dirty="0">
                <a:solidFill>
                  <a:schemeClr val="tx1"/>
                </a:solidFill>
                <a:effectLst/>
                <a:latin typeface="+mn-lt"/>
                <a:ea typeface="+mn-ea"/>
                <a:cs typeface="+mn-cs"/>
              </a:rPr>
              <a:t> be of less benefit.</a:t>
            </a:r>
            <a:r>
              <a:rPr lang="en-US" sz="1200" kern="1200" baseline="0" dirty="0">
                <a:solidFill>
                  <a:schemeClr val="tx1"/>
                </a:solidFill>
                <a:effectLst/>
                <a:latin typeface="+mn-lt"/>
                <a:ea typeface="+mn-ea"/>
                <a:cs typeface="+mn-cs"/>
              </a:rPr>
              <a:t> Also, </a:t>
            </a:r>
            <a:r>
              <a:rPr lang="en-US" sz="1200" kern="1200" dirty="0">
                <a:solidFill>
                  <a:schemeClr val="tx1"/>
                </a:solidFill>
                <a:effectLst/>
                <a:latin typeface="+mn-lt"/>
                <a:ea typeface="+mn-ea"/>
                <a:cs typeface="+mn-cs"/>
              </a:rPr>
              <a:t>the similar muscle masses and fascicle length between the two groups suggests no </a:t>
            </a:r>
            <a:r>
              <a:rPr lang="en-US" sz="1200" b="1" kern="1200" dirty="0" err="1">
                <a:solidFill>
                  <a:schemeClr val="tx1"/>
                </a:solidFill>
                <a:effectLst/>
                <a:latin typeface="+mn-lt"/>
                <a:ea typeface="+mn-ea"/>
                <a:cs typeface="+mn-cs"/>
              </a:rPr>
              <a:t>functionAL</a:t>
            </a:r>
            <a:r>
              <a:rPr lang="en-US" sz="1200" b="1" kern="1200" dirty="0">
                <a:solidFill>
                  <a:schemeClr val="tx1"/>
                </a:solidFill>
                <a:effectLst/>
                <a:latin typeface="+mn-lt"/>
                <a:ea typeface="+mn-ea"/>
                <a:cs typeface="+mn-cs"/>
              </a:rPr>
              <a:t> EFFECT.  </a:t>
            </a:r>
            <a:r>
              <a:rPr lang="en-US" sz="1200" b="0" kern="1200" dirty="0">
                <a:solidFill>
                  <a:schemeClr val="tx1"/>
                </a:solidFill>
                <a:effectLst/>
                <a:latin typeface="+mn-lt"/>
                <a:ea typeface="+mn-ea"/>
                <a:cs typeface="+mn-cs"/>
              </a:rPr>
              <a:t>However,</a:t>
            </a:r>
            <a:r>
              <a:rPr lang="en-US" sz="1200" b="0" kern="1200" baseline="0" dirty="0">
                <a:solidFill>
                  <a:schemeClr val="tx1"/>
                </a:solidFill>
                <a:effectLst/>
                <a:latin typeface="+mn-lt"/>
                <a:ea typeface="+mn-ea"/>
                <a:cs typeface="+mn-cs"/>
              </a:rPr>
              <a:t> if you recall, fascicle length isn’t the only characteristic that affects F-L-V properties.  </a:t>
            </a:r>
            <a:r>
              <a:rPr lang="en-US" sz="1200" kern="1200" dirty="0">
                <a:solidFill>
                  <a:schemeClr val="tx1"/>
                </a:solidFill>
                <a:effectLst/>
                <a:latin typeface="+mn-lt"/>
                <a:ea typeface="+mn-ea"/>
                <a:cs typeface="+mn-cs"/>
              </a:rPr>
              <a:t>Previous</a:t>
            </a:r>
            <a:r>
              <a:rPr lang="en-US" sz="1200" kern="1200" baseline="0" dirty="0">
                <a:solidFill>
                  <a:schemeClr val="tx1"/>
                </a:solidFill>
                <a:effectLst/>
                <a:latin typeface="+mn-lt"/>
                <a:ea typeface="+mn-ea"/>
                <a:cs typeface="+mn-cs"/>
              </a:rPr>
              <a:t> work on these birds presented here last year suggests that the exercise birds had smaller </a:t>
            </a:r>
            <a:r>
              <a:rPr lang="en-US" sz="1200" kern="1200" baseline="0" dirty="0" err="1">
                <a:solidFill>
                  <a:schemeClr val="tx1"/>
                </a:solidFill>
                <a:effectLst/>
                <a:latin typeface="+mn-lt"/>
                <a:ea typeface="+mn-ea"/>
                <a:cs typeface="+mn-cs"/>
              </a:rPr>
              <a:t>plantarflexor</a:t>
            </a:r>
            <a:r>
              <a:rPr lang="en-US" sz="1200" kern="1200" baseline="0" dirty="0">
                <a:solidFill>
                  <a:schemeClr val="tx1"/>
                </a:solidFill>
                <a:effectLst/>
                <a:latin typeface="+mn-lt"/>
                <a:ea typeface="+mn-ea"/>
                <a:cs typeface="+mn-cs"/>
              </a:rPr>
              <a:t> moment arms, implying differences in LG function between the two groups.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46A0F7B-E895-41FF-BEE2-814F840AB659}" type="slidenum">
              <a:rPr lang="en-US" smtClean="0"/>
              <a:t>15</a:t>
            </a:fld>
            <a:endParaRPr lang="en-US"/>
          </a:p>
        </p:txBody>
      </p:sp>
    </p:spTree>
    <p:extLst>
      <p:ext uri="{BB962C8B-B14F-4D97-AF65-F5344CB8AC3E}">
        <p14:creationId xmlns:p14="http://schemas.microsoft.com/office/powerpoint/2010/main" val="271688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shown also beg the question - do they make a difference functionally?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While we do not both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detailed musculoskeletal measurements and functional data on these</a:t>
            </a:r>
            <a:r>
              <a:rPr lang="en-US" sz="1200" kern="1200" baseline="0" dirty="0">
                <a:solidFill>
                  <a:schemeClr val="tx1"/>
                </a:solidFill>
                <a:effectLst/>
                <a:latin typeface="+mn-lt"/>
                <a:ea typeface="+mn-ea"/>
                <a:cs typeface="+mn-cs"/>
              </a:rPr>
              <a:t> birds, we have a new group of birds under a similar protocol in hopes to link morphology and function. </a:t>
            </a:r>
            <a:r>
              <a:rPr lang="en-US" sz="1200" kern="1200" dirty="0">
                <a:solidFill>
                  <a:schemeClr val="tx1"/>
                </a:solidFill>
                <a:effectLst/>
                <a:latin typeface="+mn-lt"/>
                <a:ea typeface="+mn-ea"/>
                <a:cs typeface="+mn-cs"/>
              </a:rPr>
              <a:t>We plan to gather</a:t>
            </a:r>
            <a:r>
              <a:rPr lang="en-US" sz="1200" kern="1200" baseline="0" dirty="0">
                <a:solidFill>
                  <a:schemeClr val="tx1"/>
                </a:solidFill>
                <a:effectLst/>
                <a:latin typeface="+mn-lt"/>
                <a:ea typeface="+mn-ea"/>
                <a:cs typeface="+mn-cs"/>
              </a:rPr>
              <a:t> muscle architecture data and moment arm data via high-res MRI in attempt to link morphology and function.</a:t>
            </a:r>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So far</a:t>
            </a:r>
            <a:r>
              <a:rPr lang="en-US" sz="1200" kern="1200" dirty="0">
                <a:solidFill>
                  <a:schemeClr val="tx1"/>
                </a:solidFill>
                <a:effectLst/>
                <a:latin typeface="+mn-lt"/>
                <a:ea typeface="+mn-ea"/>
                <a:cs typeface="+mn-cs"/>
              </a:rPr>
              <a:t>, we have assessed both high acceleration function with jumping, and energetics</a:t>
            </a:r>
            <a:r>
              <a:rPr lang="en-US" sz="1200" kern="1200" baseline="0" dirty="0">
                <a:solidFill>
                  <a:schemeClr val="tx1"/>
                </a:solidFill>
                <a:effectLst/>
                <a:latin typeface="+mn-lt"/>
                <a:ea typeface="+mn-ea"/>
                <a:cs typeface="+mn-cs"/>
              </a:rPr>
              <a:t> during running.</a:t>
            </a:r>
            <a:r>
              <a:rPr lang="en-US" sz="1200" kern="1200" dirty="0">
                <a:solidFill>
                  <a:schemeClr val="tx1"/>
                </a:solidFill>
                <a:effectLst/>
                <a:latin typeface="+mn-lt"/>
                <a:ea typeface="+mn-ea"/>
                <a:cs typeface="+mn-cs"/>
              </a:rPr>
              <a:t> We have also found that the active group have a lower energy cost of running compared to the sedentary group. We have seen that the active group produce substantially greater ground reaction forces during maximal jumping, and produce higher accelerations</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while we do not yet know the links between muscle morphology and these functional differences, but these data offer exciting glimpse into form-function relationships, and how these may be altered due to developmental plasticity.  </a:t>
            </a:r>
          </a:p>
        </p:txBody>
      </p:sp>
      <p:sp>
        <p:nvSpPr>
          <p:cNvPr id="4" name="Slide Number Placeholder 3"/>
          <p:cNvSpPr>
            <a:spLocks noGrp="1"/>
          </p:cNvSpPr>
          <p:nvPr>
            <p:ph type="sldNum" sz="quarter" idx="10"/>
          </p:nvPr>
        </p:nvSpPr>
        <p:spPr/>
        <p:txBody>
          <a:bodyPr/>
          <a:lstStyle/>
          <a:p>
            <a:fld id="{A46A0F7B-E895-41FF-BEE2-814F840AB659}" type="slidenum">
              <a:rPr lang="en-US" smtClean="0"/>
              <a:t>16</a:t>
            </a:fld>
            <a:endParaRPr lang="en-US"/>
          </a:p>
        </p:txBody>
      </p:sp>
    </p:spTree>
    <p:extLst>
      <p:ext uri="{BB962C8B-B14F-4D97-AF65-F5344CB8AC3E}">
        <p14:creationId xmlns:p14="http://schemas.microsoft.com/office/powerpoint/2010/main" val="210844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conclusion, we show for the first time that high-acceleration training during growth results in the musculoskeletal system to adapt in a manner that minimizes F-L and F-V constraints of muscle.  Our long-term goal, which we are currently embarking on, is investigate if the disadvantages in morphology from an inactive childhood persist into adulthood, and if so, whether they can be recovered with an active adulthood.</a:t>
            </a:r>
          </a:p>
          <a:p>
            <a:endParaRPr lang="en-US" dirty="0"/>
          </a:p>
        </p:txBody>
      </p:sp>
      <p:sp>
        <p:nvSpPr>
          <p:cNvPr id="4" name="Slide Number Placeholder 3"/>
          <p:cNvSpPr>
            <a:spLocks noGrp="1"/>
          </p:cNvSpPr>
          <p:nvPr>
            <p:ph type="sldNum" sz="quarter" idx="10"/>
          </p:nvPr>
        </p:nvSpPr>
        <p:spPr/>
        <p:txBody>
          <a:bodyPr/>
          <a:lstStyle/>
          <a:p>
            <a:fld id="{A46A0F7B-E895-41FF-BEE2-814F840AB659}" type="slidenum">
              <a:rPr lang="en-US" smtClean="0"/>
              <a:t>17</a:t>
            </a:fld>
            <a:endParaRPr lang="en-US"/>
          </a:p>
        </p:txBody>
      </p:sp>
    </p:spTree>
    <p:extLst>
      <p:ext uri="{BB962C8B-B14F-4D97-AF65-F5344CB8AC3E}">
        <p14:creationId xmlns:p14="http://schemas.microsoft.com/office/powerpoint/2010/main" val="1995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726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Terrestrial vertebrate limbs exhibit great variation in shapes and sizes,</a:t>
            </a:r>
            <a:r>
              <a:rPr lang="en-US" sz="1200" kern="1200" baseline="0" dirty="0">
                <a:solidFill>
                  <a:schemeClr val="tx1"/>
                </a:solidFill>
                <a:effectLst/>
                <a:latin typeface="+mn-lt"/>
                <a:ea typeface="+mn-ea"/>
                <a:cs typeface="+mn-cs"/>
              </a:rPr>
              <a:t> which is </a:t>
            </a:r>
            <a:r>
              <a:rPr lang="en-US" sz="1200" kern="1200" dirty="0">
                <a:solidFill>
                  <a:schemeClr val="tx1"/>
                </a:solidFill>
                <a:effectLst/>
                <a:latin typeface="+mn-lt"/>
                <a:ea typeface="+mn-ea"/>
                <a:cs typeface="+mn-cs"/>
              </a:rPr>
              <a:t>often matched to their locomotor function.  For example, slender legs and digitigrade gait are seen in many animals</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are well-suited for running.  Thick legs and a </a:t>
            </a:r>
            <a:r>
              <a:rPr lang="en-US" sz="1200" kern="1200" dirty="0" err="1">
                <a:solidFill>
                  <a:schemeClr val="tx1"/>
                </a:solidFill>
                <a:effectLst/>
                <a:latin typeface="+mn-lt"/>
                <a:ea typeface="+mn-ea"/>
                <a:cs typeface="+mn-cs"/>
              </a:rPr>
              <a:t>plantigrade</a:t>
            </a:r>
            <a:r>
              <a:rPr lang="en-US" sz="1200" kern="1200" dirty="0">
                <a:solidFill>
                  <a:schemeClr val="tx1"/>
                </a:solidFill>
                <a:effectLst/>
                <a:latin typeface="+mn-lt"/>
                <a:ea typeface="+mn-ea"/>
                <a:cs typeface="+mn-cs"/>
              </a:rPr>
              <a:t> gait are well-suited for animals that carry a lot of weight.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46A0F7B-E895-41FF-BEE2-814F840AB659}" type="slidenum">
              <a:rPr lang="en-US" smtClean="0"/>
              <a:t>2</a:t>
            </a:fld>
            <a:endParaRPr lang="en-US"/>
          </a:p>
        </p:txBody>
      </p:sp>
    </p:spTree>
    <p:extLst>
      <p:ext uri="{BB962C8B-B14F-4D97-AF65-F5344CB8AC3E}">
        <p14:creationId xmlns:p14="http://schemas.microsoft.com/office/powerpoint/2010/main" val="184145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Musculoskeletal diversity,</a:t>
            </a:r>
            <a:r>
              <a:rPr lang="en-US" sz="1200" kern="1200" baseline="0" dirty="0">
                <a:solidFill>
                  <a:schemeClr val="tx1"/>
                </a:solidFill>
                <a:effectLst/>
                <a:latin typeface="+mn-lt"/>
                <a:ea typeface="+mn-ea"/>
                <a:cs typeface="+mn-cs"/>
              </a:rPr>
              <a:t> albeit less drastic, </a:t>
            </a:r>
            <a:r>
              <a:rPr lang="en-US" sz="1200" kern="1200" dirty="0">
                <a:solidFill>
                  <a:schemeClr val="tx1"/>
                </a:solidFill>
                <a:effectLst/>
                <a:latin typeface="+mn-lt"/>
                <a:ea typeface="+mn-ea"/>
                <a:cs typeface="+mn-cs"/>
              </a:rPr>
              <a:t>is also evident in humans and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beginning to be understood in terms of structure and function. Take the classic example of a sprinter.  Previous</a:t>
            </a:r>
            <a:r>
              <a:rPr lang="en-US" sz="1200" kern="1200" baseline="0" dirty="0">
                <a:solidFill>
                  <a:schemeClr val="tx1"/>
                </a:solidFill>
                <a:effectLst/>
                <a:latin typeface="+mn-lt"/>
                <a:ea typeface="+mn-ea"/>
                <a:cs typeface="+mn-cs"/>
              </a:rPr>
              <a:t> studies </a:t>
            </a:r>
            <a:r>
              <a:rPr lang="en-US" sz="1200" kern="1200" dirty="0">
                <a:solidFill>
                  <a:schemeClr val="tx1"/>
                </a:solidFill>
                <a:effectLst/>
                <a:latin typeface="+mn-lt"/>
                <a:ea typeface="+mn-ea"/>
                <a:cs typeface="+mn-cs"/>
              </a:rPr>
              <a:t>found to them have shorter heels, and thus a smaller </a:t>
            </a:r>
            <a:r>
              <a:rPr lang="en-US" sz="1200" kern="1200" dirty="0" err="1">
                <a:solidFill>
                  <a:schemeClr val="tx1"/>
                </a:solidFill>
                <a:effectLst/>
                <a:latin typeface="+mn-lt"/>
                <a:ea typeface="+mn-ea"/>
                <a:cs typeface="+mn-cs"/>
              </a:rPr>
              <a:t>plantarflexor</a:t>
            </a:r>
            <a:r>
              <a:rPr lang="en-US" sz="1200" kern="1200" dirty="0">
                <a:solidFill>
                  <a:schemeClr val="tx1"/>
                </a:solidFill>
                <a:effectLst/>
                <a:latin typeface="+mn-lt"/>
                <a:ea typeface="+mn-ea"/>
                <a:cs typeface="+mn-cs"/>
              </a:rPr>
              <a:t> moment arm, and also longer toes than non-sprinters.  They have also been shown to have longer fascicles and smaller </a:t>
            </a:r>
            <a:r>
              <a:rPr lang="en-US" sz="1200" kern="1200" dirty="0" err="1">
                <a:solidFill>
                  <a:schemeClr val="tx1"/>
                </a:solidFill>
                <a:effectLst/>
                <a:latin typeface="+mn-lt"/>
                <a:ea typeface="+mn-ea"/>
                <a:cs typeface="+mn-cs"/>
              </a:rPr>
              <a:t>pennation</a:t>
            </a:r>
            <a:r>
              <a:rPr lang="en-US" sz="1200" kern="1200" dirty="0">
                <a:solidFill>
                  <a:schemeClr val="tx1"/>
                </a:solidFill>
                <a:effectLst/>
                <a:latin typeface="+mn-lt"/>
                <a:ea typeface="+mn-ea"/>
                <a:cs typeface="+mn-cs"/>
              </a:rPr>
              <a:t> angles in their gastrocnemius and </a:t>
            </a:r>
            <a:r>
              <a:rPr lang="en-US" sz="1200" kern="1200" dirty="0" err="1">
                <a:solidFill>
                  <a:schemeClr val="tx1"/>
                </a:solidFill>
                <a:effectLst/>
                <a:latin typeface="+mn-lt"/>
                <a:ea typeface="+mn-ea"/>
                <a:cs typeface="+mn-cs"/>
              </a:rPr>
              <a:t>vasti</a:t>
            </a:r>
            <a:r>
              <a:rPr lang="en-US" sz="1200" kern="1200" dirty="0">
                <a:solidFill>
                  <a:schemeClr val="tx1"/>
                </a:solidFill>
                <a:effectLst/>
                <a:latin typeface="+mn-lt"/>
                <a:ea typeface="+mn-ea"/>
                <a:cs typeface="+mn-cs"/>
              </a:rPr>
              <a:t> muscles. But why would these morphological differences benefit the sprinter, or more generally, why would these properties benefit high acceleration movements?</a:t>
            </a:r>
          </a:p>
          <a:p>
            <a:pPr lvl="0">
              <a:spcBef>
                <a:spcPts val="0"/>
              </a:spcBef>
              <a:buNone/>
            </a:pPr>
            <a:endParaRPr lang="en-US" dirty="0"/>
          </a:p>
        </p:txBody>
      </p:sp>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87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recall that muscles are constrained by their force-length and force-velocity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properties.  They have higher force capacity at</a:t>
            </a:r>
            <a:r>
              <a:rPr lang="en-US" sz="1200" kern="1200" baseline="0" dirty="0">
                <a:solidFill>
                  <a:schemeClr val="tx1"/>
                </a:solidFill>
                <a:effectLst/>
                <a:latin typeface="+mn-lt"/>
                <a:ea typeface="+mn-ea"/>
                <a:cs typeface="+mn-cs"/>
              </a:rPr>
              <a:t> an </a:t>
            </a:r>
            <a:r>
              <a:rPr lang="en-US" sz="1200" kern="1200" dirty="0">
                <a:solidFill>
                  <a:schemeClr val="tx1"/>
                </a:solidFill>
                <a:effectLst/>
                <a:latin typeface="+mn-lt"/>
                <a:ea typeface="+mn-ea"/>
                <a:cs typeface="+mn-cs"/>
              </a:rPr>
              <a:t>optimal length and force generation drops off at shorter or longer lengths. Force generation also decreases as shortening velocity increases.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illustrate how longer fiber length and smaller moment arms can benefit acceleration let us look at some hypothetical muscles.  We’ll say that this first muscle, with a short fiber length and large moment arm represents your average muscle fiber. As  joint moves through a given range of motion, the muscle fiber shortens and lengthens, generates</a:t>
            </a:r>
            <a:r>
              <a:rPr lang="en-US" sz="1200" kern="1200" baseline="0" dirty="0">
                <a:solidFill>
                  <a:schemeClr val="tx1"/>
                </a:solidFill>
                <a:effectLst/>
                <a:latin typeface="+mn-lt"/>
                <a:ea typeface="+mn-ea"/>
                <a:cs typeface="+mn-cs"/>
              </a:rPr>
              <a:t> force based on it’s F-L-V properties</a:t>
            </a:r>
            <a:r>
              <a:rPr lang="en-US" sz="1200" kern="1200" dirty="0">
                <a:solidFill>
                  <a:schemeClr val="tx1"/>
                </a:solidFill>
                <a:effectLst/>
                <a:latin typeface="+mn-lt"/>
                <a:ea typeface="+mn-ea"/>
                <a:cs typeface="+mn-cs"/>
              </a:rPr>
              <a:t>. Let’s compare this to a muscle with longer fibers due to more sarcomeres in series.  Note, the peak force has not changed.  But, over the same range</a:t>
            </a:r>
            <a:r>
              <a:rPr lang="en-US" sz="1200" kern="1200" baseline="0" dirty="0">
                <a:solidFill>
                  <a:schemeClr val="tx1"/>
                </a:solidFill>
                <a:effectLst/>
                <a:latin typeface="+mn-lt"/>
                <a:ea typeface="+mn-ea"/>
                <a:cs typeface="+mn-cs"/>
              </a:rPr>
              <a:t> of motion</a:t>
            </a:r>
            <a:r>
              <a:rPr lang="en-US" sz="1200" kern="1200" dirty="0">
                <a:solidFill>
                  <a:schemeClr val="tx1"/>
                </a:solidFill>
                <a:effectLst/>
                <a:latin typeface="+mn-lt"/>
                <a:ea typeface="+mn-ea"/>
                <a:cs typeface="+mn-cs"/>
              </a:rPr>
              <a:t>, smaller length changes in each sarcomere result in a</a:t>
            </a:r>
            <a:r>
              <a:rPr lang="en-US" sz="1200" kern="1200" baseline="0" dirty="0">
                <a:solidFill>
                  <a:schemeClr val="tx1"/>
                </a:solidFill>
                <a:effectLst/>
                <a:latin typeface="+mn-lt"/>
                <a:ea typeface="+mn-ea"/>
                <a:cs typeface="+mn-cs"/>
              </a:rPr>
              <a:t> smaller overall </a:t>
            </a:r>
            <a:r>
              <a:rPr lang="en-US" sz="1200" kern="1200" dirty="0">
                <a:solidFill>
                  <a:schemeClr val="tx1"/>
                </a:solidFill>
                <a:effectLst/>
                <a:latin typeface="+mn-lt"/>
                <a:ea typeface="+mn-ea"/>
                <a:cs typeface="+mn-cs"/>
              </a:rPr>
              <a:t>muscle length changes and slower shortening velocity, thereby maintaining higher force</a:t>
            </a:r>
            <a:r>
              <a:rPr lang="en-US" sz="1200" kern="1200" baseline="0" dirty="0">
                <a:solidFill>
                  <a:schemeClr val="tx1"/>
                </a:solidFill>
                <a:effectLst/>
                <a:latin typeface="+mn-lt"/>
                <a:ea typeface="+mn-ea"/>
                <a:cs typeface="+mn-cs"/>
              </a:rPr>
              <a:t> levels</a:t>
            </a:r>
            <a:r>
              <a:rPr lang="en-US" sz="1200" kern="1200" dirty="0">
                <a:solidFill>
                  <a:schemeClr val="tx1"/>
                </a:solidFill>
                <a:effectLst/>
                <a:latin typeface="+mn-lt"/>
                <a:ea typeface="+mn-ea"/>
                <a:cs typeface="+mn-cs"/>
              </a:rPr>
              <a:t>.  This effect can be further exaggerated with a smaller moment arm, which causes even smaller muscle length changes and slower shortening velocities.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while longer fascicles and smaller moment arms don’t increase peak force generation, they do allow for muscles to maintain higher force generations through a given range of motion.  This can be crucial for effective force and power generation in movements requiring high accelerations</a:t>
            </a:r>
          </a:p>
          <a:p>
            <a:endParaRPr lang="en-US" dirty="0"/>
          </a:p>
        </p:txBody>
      </p:sp>
      <p:sp>
        <p:nvSpPr>
          <p:cNvPr id="4" name="Slide Number Placeholder 3"/>
          <p:cNvSpPr>
            <a:spLocks noGrp="1"/>
          </p:cNvSpPr>
          <p:nvPr>
            <p:ph type="sldNum" sz="quarter" idx="10"/>
          </p:nvPr>
        </p:nvSpPr>
        <p:spPr/>
        <p:txBody>
          <a:bodyPr/>
          <a:lstStyle/>
          <a:p>
            <a:fld id="{A46A0F7B-E895-41FF-BEE2-814F840AB659}" type="slidenum">
              <a:rPr lang="en-US" smtClean="0"/>
              <a:t>4</a:t>
            </a:fld>
            <a:endParaRPr lang="en-US"/>
          </a:p>
        </p:txBody>
      </p:sp>
    </p:spTree>
    <p:extLst>
      <p:ext uri="{BB962C8B-B14F-4D97-AF65-F5344CB8AC3E}">
        <p14:creationId xmlns:p14="http://schemas.microsoft.com/office/powerpoint/2010/main" val="58091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differences in human musculoskeletal morphology raise an interesting, and unresolved, question:  are they due purely to genetics? Or, can activity during growth influence morphology in adulthood?  And if so, do these changes persist after training and growth cease?   Put in the context of our sprinters, are the Usai</a:t>
            </a:r>
            <a:r>
              <a:rPr lang="en-US" sz="1200" kern="1200" baseline="0" dirty="0">
                <a:solidFill>
                  <a:schemeClr val="tx1"/>
                </a:solidFill>
                <a:effectLst/>
                <a:latin typeface="+mn-lt"/>
                <a:ea typeface="+mn-ea"/>
                <a:cs typeface="+mn-cs"/>
              </a:rPr>
              <a:t>n Bolts born or made</a:t>
            </a:r>
            <a:r>
              <a:rPr lang="en-US" sz="1200" kern="1200" dirty="0">
                <a:solidFill>
                  <a:schemeClr val="tx1"/>
                </a:solidFill>
                <a:effectLst/>
                <a:latin typeface="+mn-lt"/>
                <a:ea typeface="+mn-ea"/>
                <a:cs typeface="+mn-cs"/>
              </a:rPr>
              <a:t>?   We know muscles are plastic and adapt to training, but the literature addressing musculoskeletal morphology is severely lacking in controlled studies across growth periods, hampering our ability to answer these important questions.  Which leads us to the purpose of this study.</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46A0F7B-E895-41FF-BEE2-814F840AB659}" type="slidenum">
              <a:rPr lang="en-US" smtClean="0"/>
              <a:t>5</a:t>
            </a:fld>
            <a:endParaRPr lang="en-US"/>
          </a:p>
        </p:txBody>
      </p:sp>
    </p:spTree>
    <p:extLst>
      <p:ext uri="{BB962C8B-B14F-4D97-AF65-F5344CB8AC3E}">
        <p14:creationId xmlns:p14="http://schemas.microsoft.com/office/powerpoint/2010/main" val="75363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study is part of a larger study exploring if exercise-induced developmental plasticity influences adult musculoskeletal form and function.  This specific study is investigating a sub-set of this project and is focused on the effects of training during growth on muscle fiber length and architecture.</a:t>
            </a:r>
          </a:p>
          <a:p>
            <a:endParaRPr lang="en-US" dirty="0"/>
          </a:p>
        </p:txBody>
      </p:sp>
      <p:sp>
        <p:nvSpPr>
          <p:cNvPr id="4" name="Slide Number Placeholder 3"/>
          <p:cNvSpPr>
            <a:spLocks noGrp="1"/>
          </p:cNvSpPr>
          <p:nvPr>
            <p:ph type="sldNum" sz="quarter" idx="10"/>
          </p:nvPr>
        </p:nvSpPr>
        <p:spPr/>
        <p:txBody>
          <a:bodyPr/>
          <a:lstStyle/>
          <a:p>
            <a:fld id="{A46A0F7B-E895-41FF-BEE2-814F840AB659}" type="slidenum">
              <a:rPr lang="en-US" smtClean="0"/>
              <a:t>6</a:t>
            </a:fld>
            <a:endParaRPr lang="en-US"/>
          </a:p>
        </p:txBody>
      </p:sp>
    </p:spTree>
    <p:extLst>
      <p:ext uri="{BB962C8B-B14F-4D97-AF65-F5344CB8AC3E}">
        <p14:creationId xmlns:p14="http://schemas.microsoft.com/office/powerpoint/2010/main" val="166049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hypothesize, based on the evidence from sprinters, that high-acceleration training will lead to longer muscle fibers, which are better suited to force production and power generation during acceleration.</a:t>
            </a:r>
          </a:p>
          <a:p>
            <a:endParaRPr lang="en-US" dirty="0"/>
          </a:p>
        </p:txBody>
      </p:sp>
      <p:sp>
        <p:nvSpPr>
          <p:cNvPr id="4" name="Slide Number Placeholder 3"/>
          <p:cNvSpPr>
            <a:spLocks noGrp="1"/>
          </p:cNvSpPr>
          <p:nvPr>
            <p:ph type="sldNum" sz="quarter" idx="10"/>
          </p:nvPr>
        </p:nvSpPr>
        <p:spPr/>
        <p:txBody>
          <a:bodyPr/>
          <a:lstStyle/>
          <a:p>
            <a:fld id="{A46A0F7B-E895-41FF-BEE2-814F840AB659}" type="slidenum">
              <a:rPr lang="en-US" smtClean="0"/>
              <a:t>7</a:t>
            </a:fld>
            <a:endParaRPr lang="en-US"/>
          </a:p>
        </p:txBody>
      </p:sp>
    </p:spTree>
    <p:extLst>
      <p:ext uri="{BB962C8B-B14F-4D97-AF65-F5344CB8AC3E}">
        <p14:creationId xmlns:p14="http://schemas.microsoft.com/office/powerpoint/2010/main" val="204771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Ideally, we would love to study this in humans, but can you imagine following a group of children through from toddlers to adults and having them adhere to a training protocol for 15+ years!!</a:t>
            </a:r>
            <a:r>
              <a:rPr lang="en-US" sz="1200" kern="1200" baseline="0" dirty="0">
                <a:solidFill>
                  <a:schemeClr val="tx1"/>
                </a:solidFill>
                <a:effectLst/>
                <a:latin typeface="+mn-lt"/>
                <a:ea typeface="+mn-ea"/>
                <a:cs typeface="+mn-cs"/>
              </a:rPr>
              <a:t> It would be</a:t>
            </a:r>
            <a:r>
              <a:rPr lang="en-US" sz="1200" kern="1200" dirty="0">
                <a:solidFill>
                  <a:schemeClr val="tx1"/>
                </a:solidFill>
                <a:effectLst/>
                <a:latin typeface="+mn-lt"/>
                <a:ea typeface="+mn-ea"/>
                <a:cs typeface="+mn-cs"/>
              </a:rPr>
              <a:t> a</a:t>
            </a:r>
            <a:r>
              <a:rPr lang="en-US" sz="1200" kern="1200" baseline="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ethical and</a:t>
            </a:r>
            <a:r>
              <a:rPr lang="en-US" sz="1200" kern="1200" baseline="0" dirty="0">
                <a:solidFill>
                  <a:schemeClr val="tx1"/>
                </a:solidFill>
                <a:effectLst/>
                <a:latin typeface="+mn-lt"/>
                <a:ea typeface="+mn-ea"/>
                <a:cs typeface="+mn-cs"/>
              </a:rPr>
              <a:t> logistical nightmare.</a:t>
            </a:r>
            <a:r>
              <a:rPr lang="en-US" sz="1200" kern="1200" dirty="0">
                <a:solidFill>
                  <a:schemeClr val="tx1"/>
                </a:solidFill>
                <a:effectLst/>
                <a:latin typeface="+mn-lt"/>
                <a:ea typeface="+mn-ea"/>
                <a:cs typeface="+mn-cs"/>
              </a:rPr>
              <a:t>  For this reason we adopted an animal model, the helmeted guinea fowl, to study these questions.  This species has become a popular</a:t>
            </a:r>
            <a:r>
              <a:rPr lang="en-US" sz="1200" kern="1200" baseline="0" dirty="0">
                <a:solidFill>
                  <a:schemeClr val="tx1"/>
                </a:solidFill>
                <a:effectLst/>
                <a:latin typeface="+mn-lt"/>
                <a:ea typeface="+mn-ea"/>
                <a:cs typeface="+mn-cs"/>
              </a:rPr>
              <a:t> model</a:t>
            </a:r>
            <a:r>
              <a:rPr lang="en-US" sz="1200" kern="1200" dirty="0">
                <a:solidFill>
                  <a:schemeClr val="tx1"/>
                </a:solidFill>
                <a:effectLst/>
                <a:latin typeface="+mn-lt"/>
                <a:ea typeface="+mn-ea"/>
                <a:cs typeface="+mn-cs"/>
              </a:rPr>
              <a:t> for studying muscle and locomotor function</a:t>
            </a:r>
            <a:r>
              <a:rPr lang="en-US" sz="1200" kern="1200" baseline="0" dirty="0">
                <a:solidFill>
                  <a:schemeClr val="tx1"/>
                </a:solidFill>
                <a:effectLst/>
                <a:latin typeface="+mn-lt"/>
                <a:ea typeface="+mn-ea"/>
                <a:cs typeface="+mn-cs"/>
              </a:rPr>
              <a:t> due to features that make </a:t>
            </a:r>
            <a:r>
              <a:rPr lang="en-US" sz="1200" kern="1200" dirty="0">
                <a:solidFill>
                  <a:schemeClr val="tx1"/>
                </a:solidFill>
                <a:effectLst/>
                <a:latin typeface="+mn-lt"/>
                <a:ea typeface="+mn-ea"/>
                <a:cs typeface="+mn-cs"/>
              </a:rPr>
              <a:t>them ideally suited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study.  First, these birds are great bipedal runners, with similar overall patterns of joint mechanics to humans.  They grow very rapidly, reaching full maturity within a few months, making controlled longitudinal growth studies possible. They are also amenable to invasive procedures to allow more in-depth looks at their muscles and bones.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6A0F7B-E895-41FF-BEE2-814F840AB659}" type="slidenum">
              <a:rPr lang="en-US" smtClean="0"/>
              <a:t>8</a:t>
            </a:fld>
            <a:endParaRPr lang="en-US"/>
          </a:p>
        </p:txBody>
      </p:sp>
    </p:spTree>
    <p:extLst>
      <p:ext uri="{BB962C8B-B14F-4D97-AF65-F5344CB8AC3E}">
        <p14:creationId xmlns:p14="http://schemas.microsoft.com/office/powerpoint/2010/main" val="314846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kern="1200" dirty="0">
                <a:solidFill>
                  <a:schemeClr val="tx1"/>
                </a:solidFill>
                <a:effectLst/>
                <a:latin typeface="+mn-lt"/>
                <a:ea typeface="+mn-ea"/>
                <a:cs typeface="+mn-cs"/>
              </a:rPr>
              <a:t>For this study, we utilized 30 </a:t>
            </a:r>
            <a:r>
              <a:rPr lang="en-US" sz="1200" kern="1200" dirty="0" err="1">
                <a:solidFill>
                  <a:schemeClr val="tx1"/>
                </a:solidFill>
                <a:effectLst/>
                <a:latin typeface="+mn-lt"/>
                <a:ea typeface="+mn-ea"/>
                <a:cs typeface="+mn-cs"/>
              </a:rPr>
              <a:t>guineafowl</a:t>
            </a:r>
            <a:r>
              <a:rPr lang="en-US" sz="1200" kern="1200" dirty="0">
                <a:solidFill>
                  <a:schemeClr val="tx1"/>
                </a:solidFill>
                <a:effectLst/>
                <a:latin typeface="+mn-lt"/>
                <a:ea typeface="+mn-ea"/>
                <a:cs typeface="+mn-cs"/>
              </a:rPr>
              <a:t>, which at 4 weeks-old, were split evenly into exercise and sedentary groups.  The exercise birds were house in a large, dual-circle pen to allow for plenty of movement, as well as perches for them to jump upon.  Each circle also had a rotating boom that turned on for 10 minutes every hour during the lighted hours to further encourage movement. The sedentary birds were housed in small, square cages to restrict movement.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733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027B454D-4F80-4189-8B43-3BD3D125D996}" type="datetimeFigureOut">
              <a:rPr lang="en-US" smtClean="0"/>
              <a:t>1/26/22</a:t>
            </a:fld>
            <a:endParaRPr lang="en-US"/>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BA2C18BC-5FE4-4D5C-9CCC-96EAD93A6F8B}" type="slidenum">
              <a:rPr lang="en-US" smtClean="0"/>
              <a:t>‹#›</a:t>
            </a:fld>
            <a:endParaRPr lang="en-US"/>
          </a:p>
        </p:txBody>
      </p:sp>
    </p:spTree>
    <p:extLst>
      <p:ext uri="{BB962C8B-B14F-4D97-AF65-F5344CB8AC3E}">
        <p14:creationId xmlns:p14="http://schemas.microsoft.com/office/powerpoint/2010/main" val="43802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027B454D-4F80-4189-8B43-3BD3D125D996}" type="datetimeFigureOut">
              <a:rPr lang="en-US" smtClean="0"/>
              <a:t>1/26/22</a:t>
            </a:fld>
            <a:endParaRPr lang="en-US"/>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BA2C18BC-5FE4-4D5C-9CCC-96EAD93A6F8B}" type="slidenum">
              <a:rPr lang="en-US" smtClean="0"/>
              <a:t>‹#›</a:t>
            </a:fld>
            <a:endParaRPr lang="en-US"/>
          </a:p>
        </p:txBody>
      </p:sp>
    </p:spTree>
    <p:extLst>
      <p:ext uri="{BB962C8B-B14F-4D97-AF65-F5344CB8AC3E}">
        <p14:creationId xmlns:p14="http://schemas.microsoft.com/office/powerpoint/2010/main" val="34561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027B454D-4F80-4189-8B43-3BD3D125D996}" type="datetimeFigureOut">
              <a:rPr lang="en-US" smtClean="0"/>
              <a:t>1/26/22</a:t>
            </a:fld>
            <a:endParaRPr lang="en-US"/>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BA2C18BC-5FE4-4D5C-9CCC-96EAD93A6F8B}" type="slidenum">
              <a:rPr lang="en-US" smtClean="0"/>
              <a:t>‹#›</a:t>
            </a:fld>
            <a:endParaRPr lang="en-US"/>
          </a:p>
        </p:txBody>
      </p:sp>
    </p:spTree>
    <p:extLst>
      <p:ext uri="{BB962C8B-B14F-4D97-AF65-F5344CB8AC3E}">
        <p14:creationId xmlns:p14="http://schemas.microsoft.com/office/powerpoint/2010/main" val="306823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602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027B454D-4F80-4189-8B43-3BD3D125D996}" type="datetimeFigureOut">
              <a:rPr lang="en-US" smtClean="0"/>
              <a:t>1/26/22</a:t>
            </a:fld>
            <a:endParaRPr lang="en-US"/>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BA2C18BC-5FE4-4D5C-9CCC-96EAD93A6F8B}" type="slidenum">
              <a:rPr lang="en-US" smtClean="0"/>
              <a:t>‹#›</a:t>
            </a:fld>
            <a:endParaRPr lang="en-US"/>
          </a:p>
        </p:txBody>
      </p:sp>
    </p:spTree>
    <p:extLst>
      <p:ext uri="{BB962C8B-B14F-4D97-AF65-F5344CB8AC3E}">
        <p14:creationId xmlns:p14="http://schemas.microsoft.com/office/powerpoint/2010/main" val="424364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027B454D-4F80-4189-8B43-3BD3D125D996}" type="datetimeFigureOut">
              <a:rPr lang="en-US" smtClean="0"/>
              <a:t>1/26/22</a:t>
            </a:fld>
            <a:endParaRPr lang="en-US"/>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BA2C18BC-5FE4-4D5C-9CCC-96EAD93A6F8B}" type="slidenum">
              <a:rPr lang="en-US" smtClean="0"/>
              <a:t>‹#›</a:t>
            </a:fld>
            <a:endParaRPr lang="en-US"/>
          </a:p>
        </p:txBody>
      </p:sp>
    </p:spTree>
    <p:extLst>
      <p:ext uri="{BB962C8B-B14F-4D97-AF65-F5344CB8AC3E}">
        <p14:creationId xmlns:p14="http://schemas.microsoft.com/office/powerpoint/2010/main" val="119860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027B454D-4F80-4189-8B43-3BD3D125D996}" type="datetimeFigureOut">
              <a:rPr lang="en-US" smtClean="0"/>
              <a:t>1/26/22</a:t>
            </a:fld>
            <a:endParaRPr lang="en-US"/>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BA2C18BC-5FE4-4D5C-9CCC-96EAD93A6F8B}" type="slidenum">
              <a:rPr lang="en-US" smtClean="0"/>
              <a:t>‹#›</a:t>
            </a:fld>
            <a:endParaRPr lang="en-US"/>
          </a:p>
        </p:txBody>
      </p:sp>
    </p:spTree>
    <p:extLst>
      <p:ext uri="{BB962C8B-B14F-4D97-AF65-F5344CB8AC3E}">
        <p14:creationId xmlns:p14="http://schemas.microsoft.com/office/powerpoint/2010/main" val="400745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5"/>
            <a:ext cx="2057400" cy="365125"/>
          </a:xfrm>
          <a:prstGeom prst="rect">
            <a:avLst/>
          </a:prstGeom>
        </p:spPr>
        <p:txBody>
          <a:bodyPr/>
          <a:lstStyle/>
          <a:p>
            <a:fld id="{027B454D-4F80-4189-8B43-3BD3D125D996}" type="datetimeFigureOut">
              <a:rPr lang="en-US" smtClean="0"/>
              <a:t>1/26/22</a:t>
            </a:fld>
            <a:endParaRPr lang="en-US"/>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BA2C18BC-5FE4-4D5C-9CCC-96EAD93A6F8B}" type="slidenum">
              <a:rPr lang="en-US" smtClean="0"/>
              <a:t>‹#›</a:t>
            </a:fld>
            <a:endParaRPr lang="en-US"/>
          </a:p>
        </p:txBody>
      </p:sp>
    </p:spTree>
    <p:extLst>
      <p:ext uri="{BB962C8B-B14F-4D97-AF65-F5344CB8AC3E}">
        <p14:creationId xmlns:p14="http://schemas.microsoft.com/office/powerpoint/2010/main" val="107786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5"/>
            <a:ext cx="2057400" cy="365125"/>
          </a:xfrm>
          <a:prstGeom prst="rect">
            <a:avLst/>
          </a:prstGeom>
        </p:spPr>
        <p:txBody>
          <a:bodyPr/>
          <a:lstStyle/>
          <a:p>
            <a:fld id="{027B454D-4F80-4189-8B43-3BD3D125D996}" type="datetimeFigureOut">
              <a:rPr lang="en-US" smtClean="0"/>
              <a:t>1/26/22</a:t>
            </a:fld>
            <a:endParaRPr lang="en-US"/>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BA2C18BC-5FE4-4D5C-9CCC-96EAD93A6F8B}" type="slidenum">
              <a:rPr lang="en-US" smtClean="0"/>
              <a:t>‹#›</a:t>
            </a:fld>
            <a:endParaRPr lang="en-US"/>
          </a:p>
        </p:txBody>
      </p:sp>
    </p:spTree>
    <p:extLst>
      <p:ext uri="{BB962C8B-B14F-4D97-AF65-F5344CB8AC3E}">
        <p14:creationId xmlns:p14="http://schemas.microsoft.com/office/powerpoint/2010/main" val="115762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027B454D-4F80-4189-8B43-3BD3D125D996}" type="datetimeFigureOut">
              <a:rPr lang="en-US" smtClean="0"/>
              <a:t>1/26/22</a:t>
            </a:fld>
            <a:endParaRPr lang="en-US"/>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BA2C18BC-5FE4-4D5C-9CCC-96EAD93A6F8B}" type="slidenum">
              <a:rPr lang="en-US" smtClean="0"/>
              <a:t>‹#›</a:t>
            </a:fld>
            <a:endParaRPr lang="en-US"/>
          </a:p>
        </p:txBody>
      </p:sp>
    </p:spTree>
    <p:extLst>
      <p:ext uri="{BB962C8B-B14F-4D97-AF65-F5344CB8AC3E}">
        <p14:creationId xmlns:p14="http://schemas.microsoft.com/office/powerpoint/2010/main" val="92755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027B454D-4F80-4189-8B43-3BD3D125D996}" type="datetimeFigureOut">
              <a:rPr lang="en-US" smtClean="0"/>
              <a:t>1/26/22</a:t>
            </a:fld>
            <a:endParaRPr lang="en-US"/>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BA2C18BC-5FE4-4D5C-9CCC-96EAD93A6F8B}" type="slidenum">
              <a:rPr lang="en-US" smtClean="0"/>
              <a:t>‹#›</a:t>
            </a:fld>
            <a:endParaRPr lang="en-US"/>
          </a:p>
        </p:txBody>
      </p:sp>
    </p:spTree>
    <p:extLst>
      <p:ext uri="{BB962C8B-B14F-4D97-AF65-F5344CB8AC3E}">
        <p14:creationId xmlns:p14="http://schemas.microsoft.com/office/powerpoint/2010/main" val="44388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5576"/>
            <a:ext cx="9144001" cy="13771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1" y="-5576"/>
            <a:ext cx="7886701" cy="117061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4207" y="1371604"/>
            <a:ext cx="8538519" cy="48053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184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tiff"/><Relationship Id="rId4" Type="http://schemas.openxmlformats.org/officeDocument/2006/relationships/image" Target="../media/image16.tiff"/></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tif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tiff"/><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098" y="1663669"/>
            <a:ext cx="8055048" cy="1826937"/>
          </a:xfrm>
        </p:spPr>
        <p:txBody>
          <a:bodyPr>
            <a:noAutofit/>
          </a:bodyPr>
          <a:lstStyle/>
          <a:p>
            <a:r>
              <a:rPr lang="en-US" sz="4400" b="1" dirty="0"/>
              <a:t>High-Acceleration Training During Growth Increases Optimal Fiber Lengths in an Avian Bipedal Model</a:t>
            </a:r>
          </a:p>
        </p:txBody>
      </p:sp>
      <p:sp>
        <p:nvSpPr>
          <p:cNvPr id="3" name="Subtitle 2"/>
          <p:cNvSpPr>
            <a:spLocks noGrp="1"/>
          </p:cNvSpPr>
          <p:nvPr>
            <p:ph type="subTitle" idx="1"/>
          </p:nvPr>
        </p:nvSpPr>
        <p:spPr>
          <a:xfrm>
            <a:off x="699052" y="4075624"/>
            <a:ext cx="7772400" cy="2232412"/>
          </a:xfrm>
        </p:spPr>
        <p:txBody>
          <a:bodyPr>
            <a:normAutofit fontScale="77500" lnSpcReduction="20000"/>
          </a:bodyPr>
          <a:lstStyle/>
          <a:p>
            <a:r>
              <a:rPr lang="en-US" sz="2800" b="1" dirty="0"/>
              <a:t>Matthew Q. Salzano</a:t>
            </a:r>
            <a:r>
              <a:rPr lang="en-US" sz="2800" b="1" baseline="30000" dirty="0"/>
              <a:t>1</a:t>
            </a:r>
            <a:r>
              <a:rPr lang="en-US" sz="2800" b="1" dirty="0"/>
              <a:t>, Suzanne M. Cox</a:t>
            </a:r>
            <a:r>
              <a:rPr lang="en-US" sz="2800" b="1" baseline="30000" dirty="0"/>
              <a:t>2</a:t>
            </a:r>
            <a:r>
              <a:rPr lang="en-US" sz="2800" b="1" dirty="0"/>
              <a:t>, Stephen J. Piazza</a:t>
            </a:r>
            <a:r>
              <a:rPr lang="en-US" sz="2800" b="1" baseline="30000" dirty="0"/>
              <a:t>2</a:t>
            </a:r>
            <a:r>
              <a:rPr lang="en-US" sz="2800" b="1" dirty="0"/>
              <a:t>, &amp; Jonas Rubenson</a:t>
            </a:r>
            <a:r>
              <a:rPr lang="en-US" sz="2800" b="1" baseline="30000" dirty="0"/>
              <a:t>1,2</a:t>
            </a:r>
          </a:p>
          <a:p>
            <a:r>
              <a:rPr lang="en-US" sz="2900" dirty="0"/>
              <a:t>Biomechanics Lab</a:t>
            </a:r>
          </a:p>
          <a:p>
            <a:r>
              <a:rPr lang="en-US" sz="2900" baseline="30000" dirty="0"/>
              <a:t>1</a:t>
            </a:r>
            <a:r>
              <a:rPr lang="en-US" sz="2900" dirty="0"/>
              <a:t>IGDP – Integrative and Biomedical Physiology</a:t>
            </a:r>
          </a:p>
          <a:p>
            <a:r>
              <a:rPr lang="en-US" sz="2900" baseline="30000" dirty="0"/>
              <a:t>2</a:t>
            </a:r>
            <a:r>
              <a:rPr lang="en-US" sz="2900" dirty="0"/>
              <a:t>Department of Kinesiology, The Pennsylvania State University</a:t>
            </a:r>
          </a:p>
          <a:p>
            <a:r>
              <a:rPr lang="en-US" sz="2900" dirty="0"/>
              <a:t>University Park, PA </a:t>
            </a:r>
          </a:p>
        </p:txBody>
      </p:sp>
      <p:cxnSp>
        <p:nvCxnSpPr>
          <p:cNvPr id="5" name="Straight Connector 4"/>
          <p:cNvCxnSpPr/>
          <p:nvPr/>
        </p:nvCxnSpPr>
        <p:spPr>
          <a:xfrm>
            <a:off x="914400" y="3723901"/>
            <a:ext cx="73417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85529" y="6308036"/>
            <a:ext cx="9541565" cy="6493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27625" y="100478"/>
            <a:ext cx="2918540" cy="1394701"/>
          </a:xfrm>
          <a:prstGeom prst="rect">
            <a:avLst/>
          </a:prstGeom>
        </p:spPr>
      </p:pic>
    </p:spTree>
    <p:extLst>
      <p:ext uri="{BB962C8B-B14F-4D97-AF65-F5344CB8AC3E}">
        <p14:creationId xmlns:p14="http://schemas.microsoft.com/office/powerpoint/2010/main" val="240079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11778" y="2"/>
            <a:ext cx="9132223" cy="1425581"/>
          </a:xfrm>
          <a:prstGeom prst="rect">
            <a:avLst/>
          </a:prstGeom>
          <a:noFill/>
          <a:ln>
            <a:noFill/>
          </a:ln>
        </p:spPr>
        <p:txBody>
          <a:bodyPr vert="horz" lIns="91425" tIns="45700" rIns="91425" bIns="45700" rtlCol="0" anchor="ctr" anchorCtr="0">
            <a:noAutofit/>
          </a:bodyPr>
          <a:lstStyle/>
          <a:p>
            <a:pPr>
              <a:spcBef>
                <a:spcPts val="0"/>
              </a:spcBef>
              <a:buClr>
                <a:schemeClr val="lt1"/>
              </a:buClr>
              <a:buSzPct val="25000"/>
            </a:pPr>
            <a:r>
              <a:rPr lang="en-US" sz="3600" b="1" dirty="0">
                <a:solidFill>
                  <a:schemeClr val="bg1"/>
                </a:solidFill>
                <a:latin typeface="Calibri"/>
                <a:ea typeface="Calibri"/>
                <a:cs typeface="Calibri"/>
                <a:sym typeface="Calibri"/>
              </a:rPr>
              <a:t>Exercise Protocol</a:t>
            </a:r>
          </a:p>
        </p:txBody>
      </p:sp>
      <p:sp>
        <p:nvSpPr>
          <p:cNvPr id="292" name="Shape 292"/>
          <p:cNvSpPr txBox="1">
            <a:spLocks noGrp="1"/>
          </p:cNvSpPr>
          <p:nvPr>
            <p:ph type="body" idx="1"/>
          </p:nvPr>
        </p:nvSpPr>
        <p:spPr>
          <a:xfrm>
            <a:off x="353775" y="5509631"/>
            <a:ext cx="4473842" cy="910750"/>
          </a:xfrm>
          <a:prstGeom prst="rect">
            <a:avLst/>
          </a:prstGeom>
          <a:noFill/>
          <a:ln>
            <a:noFill/>
          </a:ln>
        </p:spPr>
        <p:txBody>
          <a:bodyPr vert="horz" lIns="91425" tIns="45700" rIns="91425" bIns="45700" rtlCol="0" anchor="t" anchorCtr="0">
            <a:noAutofit/>
          </a:bodyPr>
          <a:lstStyle/>
          <a:p>
            <a:pPr marL="228600" indent="-228600">
              <a:spcBef>
                <a:spcPts val="0"/>
              </a:spcBef>
              <a:buClr>
                <a:schemeClr val="dk1"/>
              </a:buClr>
              <a:buSzPct val="100000"/>
              <a:buFont typeface="Arial"/>
              <a:buChar char="•"/>
            </a:pPr>
            <a:r>
              <a:rPr lang="en-US" sz="2800" dirty="0">
                <a:solidFill>
                  <a:schemeClr val="dk1"/>
                </a:solidFill>
                <a:latin typeface="Calibri"/>
                <a:ea typeface="Calibri"/>
                <a:cs typeface="Calibri"/>
                <a:sym typeface="Calibri"/>
              </a:rPr>
              <a:t>Exercise</a:t>
            </a:r>
          </a:p>
          <a:p>
            <a:pPr marL="685800" lvl="1" indent="-228600">
              <a:spcBef>
                <a:spcPts val="500"/>
              </a:spcBef>
              <a:buClr>
                <a:schemeClr val="dk1"/>
              </a:buClr>
              <a:buSzPct val="100000"/>
              <a:buFont typeface="Arial"/>
              <a:buChar char="•"/>
            </a:pPr>
            <a:r>
              <a:rPr lang="en-US" sz="2400" dirty="0">
                <a:solidFill>
                  <a:schemeClr val="dk1"/>
                </a:solidFill>
                <a:latin typeface="Calibri"/>
                <a:ea typeface="Calibri"/>
                <a:cs typeface="Calibri"/>
                <a:sym typeface="Calibri"/>
              </a:rPr>
              <a:t>30 min 4x/</a:t>
            </a:r>
            <a:r>
              <a:rPr lang="en-US" sz="2400" dirty="0" err="1">
                <a:solidFill>
                  <a:schemeClr val="dk1"/>
                </a:solidFill>
                <a:latin typeface="Calibri"/>
                <a:ea typeface="Calibri"/>
                <a:cs typeface="Calibri"/>
                <a:sym typeface="Calibri"/>
              </a:rPr>
              <a:t>wk</a:t>
            </a:r>
            <a:r>
              <a:rPr lang="en-US" sz="2400" dirty="0">
                <a:solidFill>
                  <a:schemeClr val="dk1"/>
                </a:solidFill>
                <a:latin typeface="Calibri"/>
                <a:ea typeface="Calibri"/>
                <a:cs typeface="Calibri"/>
                <a:sym typeface="Calibri"/>
              </a:rPr>
              <a:t> forced exercise</a:t>
            </a:r>
          </a:p>
        </p:txBody>
      </p:sp>
      <p:sp>
        <p:nvSpPr>
          <p:cNvPr id="8" name="Shape 292"/>
          <p:cNvSpPr txBox="1">
            <a:spLocks/>
          </p:cNvSpPr>
          <p:nvPr/>
        </p:nvSpPr>
        <p:spPr>
          <a:xfrm>
            <a:off x="5073099" y="5522093"/>
            <a:ext cx="4473842" cy="885826"/>
          </a:xfrm>
          <a:prstGeom prst="rect">
            <a:avLst/>
          </a:prstGeom>
          <a:noFill/>
          <a:ln>
            <a:noFill/>
          </a:ln>
        </p:spPr>
        <p:txBody>
          <a:bodyPr vert="horz" lIns="91425" tIns="45700" rIns="91425"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000"/>
              </a:spcBef>
              <a:buClr>
                <a:schemeClr val="dk1"/>
              </a:buClr>
              <a:buSzPct val="100000"/>
            </a:pPr>
            <a:r>
              <a:rPr lang="en-US" sz="2800" dirty="0">
                <a:solidFill>
                  <a:schemeClr val="dk1"/>
                </a:solidFill>
                <a:latin typeface="Calibri"/>
                <a:ea typeface="Calibri"/>
                <a:cs typeface="Calibri"/>
                <a:sym typeface="Calibri"/>
              </a:rPr>
              <a:t>Sedentary</a:t>
            </a:r>
          </a:p>
          <a:p>
            <a:pPr marL="685800" lvl="1" indent="-228600">
              <a:spcBef>
                <a:spcPts val="500"/>
              </a:spcBef>
              <a:buClr>
                <a:schemeClr val="dk1"/>
              </a:buClr>
              <a:buSzPct val="100000"/>
              <a:buFont typeface="Arial"/>
              <a:buChar char="•"/>
            </a:pPr>
            <a:r>
              <a:rPr lang="en-US" sz="2400" dirty="0">
                <a:solidFill>
                  <a:schemeClr val="dk1"/>
                </a:solidFill>
                <a:latin typeface="Calibri"/>
                <a:ea typeface="Calibri"/>
                <a:cs typeface="Calibri"/>
                <a:sym typeface="Calibri"/>
              </a:rPr>
              <a:t>No forced exercise</a:t>
            </a:r>
          </a:p>
        </p:txBody>
      </p:sp>
      <p:cxnSp>
        <p:nvCxnSpPr>
          <p:cNvPr id="3" name="Straight Connector 2"/>
          <p:cNvCxnSpPr/>
          <p:nvPr/>
        </p:nvCxnSpPr>
        <p:spPr>
          <a:xfrm>
            <a:off x="4938827" y="5759197"/>
            <a:ext cx="0" cy="910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hape 284"/>
          <p:cNvSpPr txBox="1"/>
          <p:nvPr/>
        </p:nvSpPr>
        <p:spPr>
          <a:xfrm>
            <a:off x="2632797" y="1425583"/>
            <a:ext cx="3682944" cy="495823"/>
          </a:xfrm>
          <a:prstGeom prst="rect">
            <a:avLst/>
          </a:prstGeom>
          <a:noFill/>
          <a:ln w="19050" cap="flat" cmpd="sng">
            <a:noFill/>
            <a:prstDash val="solid"/>
            <a:round/>
            <a:headEnd type="none" w="med" len="med"/>
            <a:tailEnd type="none" w="med" len="med"/>
          </a:ln>
        </p:spPr>
        <p:txBody>
          <a:bodyPr lIns="91425" tIns="45700" rIns="91425" bIns="45700" anchor="t" anchorCtr="0">
            <a:noAutofit/>
          </a:bodyPr>
          <a:lstStyle/>
          <a:p>
            <a:pPr algn="ctr">
              <a:buSzPct val="25000"/>
            </a:pPr>
            <a:r>
              <a:rPr lang="en-US" sz="2800" b="1" dirty="0">
                <a:solidFill>
                  <a:schemeClr val="dk1"/>
                </a:solidFill>
                <a:latin typeface="Calibri"/>
                <a:ea typeface="Calibri"/>
                <a:cs typeface="Calibri"/>
                <a:sym typeface="Calibri"/>
              </a:rPr>
              <a:t>4 weeks – 14 weeks</a:t>
            </a:r>
          </a:p>
        </p:txBody>
      </p:sp>
      <p:sp>
        <p:nvSpPr>
          <p:cNvPr id="2" name="TextBox 1">
            <a:extLst>
              <a:ext uri="{FF2B5EF4-FFF2-40B4-BE49-F238E27FC236}">
                <a16:creationId xmlns:a16="http://schemas.microsoft.com/office/drawing/2014/main" id="{FA47E8B3-722C-9D43-9208-9FAD5B1605DF}"/>
              </a:ext>
            </a:extLst>
          </p:cNvPr>
          <p:cNvSpPr txBox="1"/>
          <p:nvPr/>
        </p:nvSpPr>
        <p:spPr>
          <a:xfrm>
            <a:off x="2478201" y="3406070"/>
            <a:ext cx="3992136" cy="369332"/>
          </a:xfrm>
          <a:prstGeom prst="rect">
            <a:avLst/>
          </a:prstGeom>
          <a:noFill/>
        </p:spPr>
        <p:txBody>
          <a:bodyPr wrap="square" rtlCol="0">
            <a:spAutoFit/>
          </a:bodyPr>
          <a:lstStyle/>
          <a:p>
            <a:pPr algn="ctr"/>
            <a:r>
              <a:rPr lang="en-US" dirty="0"/>
              <a:t>[Video too large to display]</a:t>
            </a:r>
          </a:p>
        </p:txBody>
      </p:sp>
    </p:spTree>
    <p:extLst>
      <p:ext uri="{BB962C8B-B14F-4D97-AF65-F5344CB8AC3E}">
        <p14:creationId xmlns:p14="http://schemas.microsoft.com/office/powerpoint/2010/main" val="137793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1" y="0"/>
            <a:ext cx="9024257" cy="1325562"/>
          </a:xfrm>
          <a:prstGeom prst="rect">
            <a:avLst/>
          </a:prstGeom>
          <a:noFill/>
          <a:ln>
            <a:noFill/>
          </a:ln>
        </p:spPr>
        <p:txBody>
          <a:bodyPr vert="horz" lIns="91425" tIns="45700" rIns="91425" bIns="45700" rtlCol="0" anchor="ctr" anchorCtr="0">
            <a:noAutofit/>
          </a:bodyPr>
          <a:lstStyle/>
          <a:p>
            <a:pPr>
              <a:spcBef>
                <a:spcPts val="0"/>
              </a:spcBef>
              <a:buClr>
                <a:schemeClr val="lt1"/>
              </a:buClr>
              <a:buSzPct val="25000"/>
            </a:pPr>
            <a:r>
              <a:rPr lang="en-US" sz="3600" b="1" dirty="0">
                <a:solidFill>
                  <a:schemeClr val="bg1"/>
                </a:solidFill>
                <a:latin typeface="Calibri"/>
                <a:ea typeface="Calibri"/>
                <a:cs typeface="Calibri"/>
                <a:sym typeface="Calibri"/>
              </a:rPr>
              <a:t>ILPO &amp; LG  - Two functionally distinct muscles</a:t>
            </a:r>
          </a:p>
        </p:txBody>
      </p:sp>
      <p:sp>
        <p:nvSpPr>
          <p:cNvPr id="3" name="TextBox 2"/>
          <p:cNvSpPr txBox="1"/>
          <p:nvPr/>
        </p:nvSpPr>
        <p:spPr>
          <a:xfrm>
            <a:off x="4333877" y="1540134"/>
            <a:ext cx="4562475" cy="2369880"/>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chemeClr val="accent5">
                    <a:lumMod val="75000"/>
                  </a:schemeClr>
                </a:solidFill>
              </a:rPr>
              <a:t>Iliotibialis</a:t>
            </a:r>
            <a:r>
              <a:rPr lang="en-US" sz="2400" b="1" dirty="0">
                <a:solidFill>
                  <a:schemeClr val="accent5">
                    <a:lumMod val="75000"/>
                  </a:schemeClr>
                </a:solidFill>
              </a:rPr>
              <a:t> </a:t>
            </a:r>
            <a:r>
              <a:rPr lang="en-US" sz="2400" b="1" dirty="0" err="1">
                <a:solidFill>
                  <a:schemeClr val="accent5">
                    <a:lumMod val="75000"/>
                  </a:schemeClr>
                </a:solidFill>
              </a:rPr>
              <a:t>lateralis</a:t>
            </a:r>
            <a:r>
              <a:rPr lang="en-US" sz="2400" b="1" dirty="0">
                <a:solidFill>
                  <a:schemeClr val="accent5">
                    <a:lumMod val="75000"/>
                  </a:schemeClr>
                </a:solidFill>
              </a:rPr>
              <a:t> pars </a:t>
            </a:r>
            <a:r>
              <a:rPr lang="en-US" sz="2400" b="1" dirty="0" err="1">
                <a:solidFill>
                  <a:schemeClr val="accent5">
                    <a:lumMod val="75000"/>
                  </a:schemeClr>
                </a:solidFill>
              </a:rPr>
              <a:t>postacetabularis</a:t>
            </a:r>
            <a:r>
              <a:rPr lang="en-US" sz="2400" b="1" dirty="0">
                <a:solidFill>
                  <a:schemeClr val="accent5">
                    <a:lumMod val="75000"/>
                  </a:schemeClr>
                </a:solidFill>
              </a:rPr>
              <a:t> (ILPO)</a:t>
            </a:r>
          </a:p>
          <a:p>
            <a:pPr marL="742950" lvl="1" indent="-285750">
              <a:buFont typeface="Arial" panose="020B0604020202020204" pitchFamily="34" charset="0"/>
              <a:buChar char="•"/>
            </a:pPr>
            <a:r>
              <a:rPr lang="en-US" sz="2000" dirty="0"/>
              <a:t>Hip &amp; knee extensor </a:t>
            </a:r>
          </a:p>
          <a:p>
            <a:pPr marL="742950" lvl="1" indent="-285750">
              <a:buFont typeface="Arial" panose="020B0604020202020204" pitchFamily="34" charset="0"/>
              <a:buChar char="•"/>
            </a:pPr>
            <a:r>
              <a:rPr lang="en-US" sz="2000" dirty="0"/>
              <a:t>Long, parallel fibers</a:t>
            </a:r>
          </a:p>
          <a:p>
            <a:pPr marL="742950" lvl="1" indent="-285750">
              <a:buFont typeface="Arial" panose="020B0604020202020204" pitchFamily="34" charset="0"/>
              <a:buChar char="•"/>
            </a:pPr>
            <a:r>
              <a:rPr lang="en-US" sz="2000" dirty="0"/>
              <a:t>Active shortening and lengthening during running </a:t>
            </a:r>
            <a:r>
              <a:rPr lang="en-US" sz="2000" i="1" dirty="0"/>
              <a:t>(</a:t>
            </a:r>
            <a:r>
              <a:rPr lang="en-US" sz="2000" i="1" dirty="0" err="1"/>
              <a:t>Carr</a:t>
            </a:r>
            <a:r>
              <a:rPr lang="en-US" sz="2000" i="1" dirty="0"/>
              <a:t>, </a:t>
            </a:r>
            <a:r>
              <a:rPr lang="en-US" sz="2000" i="1" dirty="0" err="1"/>
              <a:t>Ellerby</a:t>
            </a:r>
            <a:r>
              <a:rPr lang="en-US" sz="2000" i="1" dirty="0"/>
              <a:t>, </a:t>
            </a:r>
            <a:r>
              <a:rPr lang="en-US" sz="2000" i="1" dirty="0" err="1"/>
              <a:t>Rubenson</a:t>
            </a:r>
            <a:r>
              <a:rPr lang="en-US" sz="2000" i="1" dirty="0"/>
              <a:t>,&amp; Marsh 2011)</a:t>
            </a:r>
          </a:p>
        </p:txBody>
      </p:sp>
      <p:sp>
        <p:nvSpPr>
          <p:cNvPr id="6" name="TextBox 5"/>
          <p:cNvSpPr txBox="1"/>
          <p:nvPr/>
        </p:nvSpPr>
        <p:spPr>
          <a:xfrm>
            <a:off x="4333877" y="4189370"/>
            <a:ext cx="4562475"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rPr>
              <a:t>Lateral gastrocnemius (LG)</a:t>
            </a:r>
          </a:p>
          <a:p>
            <a:pPr marL="742950" lvl="1" indent="-285750">
              <a:buFont typeface="Arial" panose="020B0604020202020204" pitchFamily="34" charset="0"/>
              <a:buChar char="•"/>
            </a:pPr>
            <a:r>
              <a:rPr lang="en-US" sz="2000" dirty="0"/>
              <a:t>Ankle </a:t>
            </a:r>
            <a:r>
              <a:rPr lang="en-US" sz="2000" dirty="0" err="1"/>
              <a:t>plantarflexor</a:t>
            </a:r>
            <a:r>
              <a:rPr lang="en-US" sz="2000" dirty="0"/>
              <a:t> &amp; knee flexor</a:t>
            </a:r>
          </a:p>
          <a:p>
            <a:pPr marL="742950" lvl="1" indent="-285750">
              <a:buFont typeface="Arial" panose="020B0604020202020204" pitchFamily="34" charset="0"/>
              <a:buChar char="•"/>
            </a:pPr>
            <a:r>
              <a:rPr lang="en-US" sz="2000" dirty="0"/>
              <a:t>Short, pennate fibers with long tendon</a:t>
            </a:r>
          </a:p>
          <a:p>
            <a:pPr marL="742950" lvl="1" indent="-285750">
              <a:buFont typeface="Arial" panose="020B0604020202020204" pitchFamily="34" charset="0"/>
              <a:buChar char="•"/>
            </a:pPr>
            <a:r>
              <a:rPr lang="en-US" sz="2000" dirty="0"/>
              <a:t>Small length changes in running </a:t>
            </a:r>
            <a:r>
              <a:rPr lang="en-US" sz="2000" i="1" dirty="0"/>
              <a:t>(Roberts et al. 1997, Daley &amp; </a:t>
            </a:r>
            <a:r>
              <a:rPr lang="en-US" sz="2000" i="1" dirty="0" err="1"/>
              <a:t>Biewener</a:t>
            </a:r>
            <a:r>
              <a:rPr lang="en-US" sz="2000" i="1" dirty="0"/>
              <a:t> 2003)</a:t>
            </a:r>
            <a:endParaRPr lang="en-US" sz="2000"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1467" y="1935099"/>
            <a:ext cx="4182408" cy="3850503"/>
          </a:xfrm>
          <a:prstGeom prst="rect">
            <a:avLst/>
          </a:prstGeom>
        </p:spPr>
      </p:pic>
      <p:sp>
        <p:nvSpPr>
          <p:cNvPr id="4" name="TextBox 3"/>
          <p:cNvSpPr txBox="1"/>
          <p:nvPr/>
        </p:nvSpPr>
        <p:spPr>
          <a:xfrm>
            <a:off x="151467" y="6488668"/>
            <a:ext cx="4648890" cy="338554"/>
          </a:xfrm>
          <a:prstGeom prst="rect">
            <a:avLst/>
          </a:prstGeom>
          <a:noFill/>
        </p:spPr>
        <p:txBody>
          <a:bodyPr wrap="square" rtlCol="0">
            <a:spAutoFit/>
          </a:bodyPr>
          <a:lstStyle/>
          <a:p>
            <a:r>
              <a:rPr lang="en-US" sz="1600" dirty="0"/>
              <a:t>(modified from Gordon, Rankin, &amp; Daley 2015)</a:t>
            </a:r>
          </a:p>
        </p:txBody>
      </p:sp>
    </p:spTree>
    <p:extLst>
      <p:ext uri="{BB962C8B-B14F-4D97-AF65-F5344CB8AC3E}">
        <p14:creationId xmlns:p14="http://schemas.microsoft.com/office/powerpoint/2010/main" val="2824041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1677" y="5648084"/>
            <a:ext cx="1961944" cy="923330"/>
          </a:xfrm>
          <a:prstGeom prst="rect">
            <a:avLst/>
          </a:prstGeom>
          <a:noFill/>
        </p:spPr>
        <p:txBody>
          <a:bodyPr wrap="square" rtlCol="0">
            <a:spAutoFit/>
          </a:bodyPr>
          <a:lstStyle/>
          <a:p>
            <a:pPr algn="ctr"/>
            <a:r>
              <a:rPr lang="en-US" dirty="0"/>
              <a:t>Formalin-fixed / fresh-frozen dissections</a:t>
            </a:r>
          </a:p>
        </p:txBody>
      </p:sp>
      <p:grpSp>
        <p:nvGrpSpPr>
          <p:cNvPr id="14" name="Group 13"/>
          <p:cNvGrpSpPr/>
          <p:nvPr/>
        </p:nvGrpSpPr>
        <p:grpSpPr>
          <a:xfrm rot="16041188">
            <a:off x="1343288" y="2995683"/>
            <a:ext cx="4372112" cy="1228889"/>
            <a:chOff x="3495343" y="1437822"/>
            <a:chExt cx="5359739" cy="1763652"/>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10541" y="1437822"/>
              <a:ext cx="4978421" cy="1763652"/>
            </a:xfrm>
            <a:prstGeom prst="rect">
              <a:avLst/>
            </a:prstGeom>
          </p:spPr>
        </p:pic>
        <p:sp>
          <p:nvSpPr>
            <p:cNvPr id="10" name="Trapezoid 9"/>
            <p:cNvSpPr/>
            <p:nvPr/>
          </p:nvSpPr>
          <p:spPr>
            <a:xfrm rot="9780000">
              <a:off x="5891756" y="2510200"/>
              <a:ext cx="2963326" cy="228600"/>
            </a:xfrm>
            <a:prstGeom prst="trapezoid">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580000">
              <a:off x="3495343" y="1845496"/>
              <a:ext cx="4046053" cy="226041"/>
            </a:xfrm>
            <a:prstGeom prst="trapezoid">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0580000">
              <a:off x="4608894" y="2134947"/>
              <a:ext cx="4205939" cy="228600"/>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0" y="368511"/>
            <a:ext cx="9144000" cy="646331"/>
          </a:xfrm>
          <a:prstGeom prst="rect">
            <a:avLst/>
          </a:prstGeom>
          <a:noFill/>
        </p:spPr>
        <p:txBody>
          <a:bodyPr wrap="square" rtlCol="0">
            <a:spAutoFit/>
          </a:bodyPr>
          <a:lstStyle/>
          <a:p>
            <a:r>
              <a:rPr lang="en-US" sz="3600" b="1" dirty="0">
                <a:solidFill>
                  <a:schemeClr val="bg1"/>
                </a:solidFill>
              </a:rPr>
              <a:t>Muscle Analysis Protocol</a:t>
            </a:r>
          </a:p>
        </p:txBody>
      </p:sp>
      <p:grpSp>
        <p:nvGrpSpPr>
          <p:cNvPr id="13" name="Group 12"/>
          <p:cNvGrpSpPr/>
          <p:nvPr/>
        </p:nvGrpSpPr>
        <p:grpSpPr>
          <a:xfrm>
            <a:off x="0" y="2639098"/>
            <a:ext cx="2571216" cy="2728636"/>
            <a:chOff x="505065" y="1596102"/>
            <a:chExt cx="1852558" cy="2317182"/>
          </a:xfrm>
        </p:grpSpPr>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t="1" b="12304"/>
            <a:stretch/>
          </p:blipFill>
          <p:spPr>
            <a:xfrm>
              <a:off x="505065" y="1596102"/>
              <a:ext cx="1852558" cy="2217468"/>
            </a:xfrm>
            <a:prstGeom prst="rect">
              <a:avLst/>
            </a:prstGeom>
          </p:spPr>
        </p:pic>
        <p:sp>
          <p:nvSpPr>
            <p:cNvPr id="12" name="Rectangle 11"/>
            <p:cNvSpPr/>
            <p:nvPr/>
          </p:nvSpPr>
          <p:spPr>
            <a:xfrm rot="1051197">
              <a:off x="1408735" y="3468066"/>
              <a:ext cx="386854" cy="4452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ight Arrow 19"/>
          <p:cNvSpPr/>
          <p:nvPr/>
        </p:nvSpPr>
        <p:spPr>
          <a:xfrm flipV="1">
            <a:off x="2222194" y="3687192"/>
            <a:ext cx="630398" cy="304184"/>
          </a:xfrm>
          <a:prstGeom prst="rightArrow">
            <a:avLst/>
          </a:prstGeom>
          <a:solidFill>
            <a:srgbClr val="1C70C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6" descr="fiberlengths2.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017064" y="2816928"/>
            <a:ext cx="2084263" cy="20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7"/>
          <p:cNvGrpSpPr>
            <a:grpSpLocks noChangeAspect="1"/>
          </p:cNvGrpSpPr>
          <p:nvPr/>
        </p:nvGrpSpPr>
        <p:grpSpPr>
          <a:xfrm rot="5400000">
            <a:off x="6843524" y="3237309"/>
            <a:ext cx="3003754" cy="1597197"/>
            <a:chOff x="3186049" y="2835797"/>
            <a:chExt cx="2743200" cy="1209675"/>
          </a:xfrm>
        </p:grpSpPr>
        <p:pic>
          <p:nvPicPr>
            <p:cNvPr id="5" name="Picture 4"/>
            <p:cNvPicPr>
              <a:picLocks noChangeAspect="1"/>
            </p:cNvPicPr>
            <p:nvPr/>
          </p:nvPicPr>
          <p:blipFill>
            <a:blip r:embed="rId7"/>
            <a:stretch>
              <a:fillRect/>
            </a:stretch>
          </p:blipFill>
          <p:spPr>
            <a:xfrm>
              <a:off x="3186049" y="2835797"/>
              <a:ext cx="2743200" cy="1209675"/>
            </a:xfrm>
            <a:prstGeom prst="rect">
              <a:avLst/>
            </a:prstGeom>
            <a:ln w="19050">
              <a:noFill/>
            </a:ln>
          </p:spPr>
        </p:pic>
        <p:sp>
          <p:nvSpPr>
            <p:cNvPr id="6" name="Rectangle 5"/>
            <p:cNvSpPr/>
            <p:nvPr/>
          </p:nvSpPr>
          <p:spPr>
            <a:xfrm>
              <a:off x="4247909" y="2997843"/>
              <a:ext cx="497711" cy="16204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95418" y="2835797"/>
              <a:ext cx="497711" cy="16204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ight Arrow 23"/>
          <p:cNvSpPr/>
          <p:nvPr/>
        </p:nvSpPr>
        <p:spPr>
          <a:xfrm>
            <a:off x="7174726" y="3709957"/>
            <a:ext cx="630398" cy="280739"/>
          </a:xfrm>
          <a:prstGeom prst="rightArrow">
            <a:avLst/>
          </a:prstGeom>
          <a:solidFill>
            <a:srgbClr val="1C70C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flipV="1">
            <a:off x="4262709" y="3689188"/>
            <a:ext cx="630398" cy="304184"/>
          </a:xfrm>
          <a:prstGeom prst="rightArrow">
            <a:avLst/>
          </a:prstGeom>
          <a:solidFill>
            <a:srgbClr val="1C70C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19792" y="5783775"/>
            <a:ext cx="2110306" cy="646331"/>
          </a:xfrm>
          <a:prstGeom prst="rect">
            <a:avLst/>
          </a:prstGeom>
          <a:noFill/>
        </p:spPr>
        <p:txBody>
          <a:bodyPr wrap="square" rtlCol="0">
            <a:spAutoFit/>
          </a:bodyPr>
          <a:lstStyle/>
          <a:p>
            <a:pPr algn="ctr"/>
            <a:r>
              <a:rPr lang="en-US" dirty="0"/>
              <a:t>3 / 9-measurement per muscle</a:t>
            </a:r>
          </a:p>
        </p:txBody>
      </p:sp>
      <p:sp>
        <p:nvSpPr>
          <p:cNvPr id="28" name="TextBox 27"/>
          <p:cNvSpPr txBox="1"/>
          <p:nvPr/>
        </p:nvSpPr>
        <p:spPr>
          <a:xfrm>
            <a:off x="4794490" y="5652076"/>
            <a:ext cx="2241959" cy="923330"/>
          </a:xfrm>
          <a:prstGeom prst="rect">
            <a:avLst/>
          </a:prstGeom>
          <a:noFill/>
        </p:spPr>
        <p:txBody>
          <a:bodyPr wrap="square" rtlCol="0">
            <a:spAutoFit/>
          </a:bodyPr>
          <a:lstStyle/>
          <a:p>
            <a:pPr algn="ctr"/>
            <a:r>
              <a:rPr lang="en-US" dirty="0"/>
              <a:t>Nitric acid digestion; fascicle length measurements</a:t>
            </a:r>
          </a:p>
        </p:txBody>
      </p:sp>
      <p:sp>
        <p:nvSpPr>
          <p:cNvPr id="29" name="TextBox 28"/>
          <p:cNvSpPr txBox="1"/>
          <p:nvPr/>
        </p:nvSpPr>
        <p:spPr>
          <a:xfrm>
            <a:off x="7054383" y="5637361"/>
            <a:ext cx="2241959" cy="923330"/>
          </a:xfrm>
          <a:prstGeom prst="rect">
            <a:avLst/>
          </a:prstGeom>
          <a:noFill/>
        </p:spPr>
        <p:txBody>
          <a:bodyPr wrap="square" rtlCol="0">
            <a:spAutoFit/>
          </a:bodyPr>
          <a:lstStyle/>
          <a:p>
            <a:pPr algn="ctr"/>
            <a:r>
              <a:rPr lang="en-US" dirty="0"/>
              <a:t>Laser diffraction; sarcomere length measurements</a:t>
            </a:r>
          </a:p>
        </p:txBody>
      </p:sp>
      <p:sp>
        <p:nvSpPr>
          <p:cNvPr id="31" name="TextBox 30"/>
          <p:cNvSpPr txBox="1"/>
          <p:nvPr/>
        </p:nvSpPr>
        <p:spPr>
          <a:xfrm>
            <a:off x="3269994" y="1634816"/>
            <a:ext cx="422697" cy="400110"/>
          </a:xfrm>
          <a:prstGeom prst="rect">
            <a:avLst/>
          </a:prstGeom>
          <a:noFill/>
        </p:spPr>
        <p:txBody>
          <a:bodyPr wrap="square" rtlCol="0">
            <a:spAutoFit/>
          </a:bodyPr>
          <a:lstStyle/>
          <a:p>
            <a:r>
              <a:rPr lang="en-US" sz="2000" b="1" dirty="0">
                <a:solidFill>
                  <a:schemeClr val="bg1"/>
                </a:solidFill>
              </a:rPr>
              <a:t>1</a:t>
            </a:r>
            <a:r>
              <a:rPr lang="en-US" sz="2000" b="1" baseline="-25000" dirty="0">
                <a:solidFill>
                  <a:schemeClr val="bg1"/>
                </a:solidFill>
              </a:rPr>
              <a:t>a</a:t>
            </a:r>
            <a:endParaRPr lang="en-US" sz="2000" b="1" dirty="0">
              <a:solidFill>
                <a:schemeClr val="bg1"/>
              </a:solidFill>
            </a:endParaRPr>
          </a:p>
        </p:txBody>
      </p:sp>
      <p:sp>
        <p:nvSpPr>
          <p:cNvPr id="32" name="TextBox 31"/>
          <p:cNvSpPr txBox="1"/>
          <p:nvPr/>
        </p:nvSpPr>
        <p:spPr>
          <a:xfrm>
            <a:off x="3522648" y="2305271"/>
            <a:ext cx="422697" cy="400110"/>
          </a:xfrm>
          <a:prstGeom prst="rect">
            <a:avLst/>
          </a:prstGeom>
          <a:noFill/>
        </p:spPr>
        <p:txBody>
          <a:bodyPr wrap="square" rtlCol="0">
            <a:spAutoFit/>
          </a:bodyPr>
          <a:lstStyle/>
          <a:p>
            <a:r>
              <a:rPr lang="en-US" sz="2000" b="1" dirty="0">
                <a:solidFill>
                  <a:schemeClr val="bg1"/>
                </a:solidFill>
              </a:rPr>
              <a:t>2</a:t>
            </a:r>
            <a:r>
              <a:rPr lang="en-US" sz="2000" b="1" baseline="-25000" dirty="0">
                <a:solidFill>
                  <a:schemeClr val="bg1"/>
                </a:solidFill>
              </a:rPr>
              <a:t>a</a:t>
            </a:r>
            <a:endParaRPr lang="en-US" sz="2000" b="1" dirty="0">
              <a:solidFill>
                <a:schemeClr val="bg1"/>
              </a:solidFill>
            </a:endParaRPr>
          </a:p>
        </p:txBody>
      </p:sp>
      <p:sp>
        <p:nvSpPr>
          <p:cNvPr id="33" name="TextBox 32"/>
          <p:cNvSpPr txBox="1"/>
          <p:nvPr/>
        </p:nvSpPr>
        <p:spPr>
          <a:xfrm>
            <a:off x="3706447" y="2906887"/>
            <a:ext cx="422697" cy="400110"/>
          </a:xfrm>
          <a:prstGeom prst="rect">
            <a:avLst/>
          </a:prstGeom>
          <a:noFill/>
        </p:spPr>
        <p:txBody>
          <a:bodyPr wrap="square" rtlCol="0">
            <a:spAutoFit/>
          </a:bodyPr>
          <a:lstStyle/>
          <a:p>
            <a:r>
              <a:rPr lang="en-US" sz="2000" b="1" dirty="0">
                <a:solidFill>
                  <a:schemeClr val="bg1"/>
                </a:solidFill>
              </a:rPr>
              <a:t>3</a:t>
            </a:r>
            <a:r>
              <a:rPr lang="en-US" sz="2000" b="1" baseline="-25000" dirty="0">
                <a:solidFill>
                  <a:schemeClr val="bg1"/>
                </a:solidFill>
              </a:rPr>
              <a:t>a</a:t>
            </a:r>
            <a:endParaRPr lang="en-US" sz="2000" b="1" dirty="0">
              <a:solidFill>
                <a:schemeClr val="bg1"/>
              </a:solidFill>
            </a:endParaRPr>
          </a:p>
        </p:txBody>
      </p:sp>
      <p:sp>
        <p:nvSpPr>
          <p:cNvPr id="34" name="TextBox 33"/>
          <p:cNvSpPr txBox="1"/>
          <p:nvPr/>
        </p:nvSpPr>
        <p:spPr>
          <a:xfrm>
            <a:off x="2971251" y="2021178"/>
            <a:ext cx="422697" cy="400110"/>
          </a:xfrm>
          <a:prstGeom prst="rect">
            <a:avLst/>
          </a:prstGeom>
          <a:noFill/>
        </p:spPr>
        <p:txBody>
          <a:bodyPr wrap="square" rtlCol="0">
            <a:spAutoFit/>
          </a:bodyPr>
          <a:lstStyle/>
          <a:p>
            <a:r>
              <a:rPr lang="en-US" sz="2000" b="1" dirty="0">
                <a:solidFill>
                  <a:schemeClr val="bg1"/>
                </a:solidFill>
              </a:rPr>
              <a:t>1</a:t>
            </a:r>
            <a:r>
              <a:rPr lang="en-US" sz="2000" b="1" baseline="-25000" dirty="0">
                <a:solidFill>
                  <a:schemeClr val="bg1"/>
                </a:solidFill>
              </a:rPr>
              <a:t>b</a:t>
            </a:r>
            <a:endParaRPr lang="en-US" sz="2000" b="1" dirty="0">
              <a:solidFill>
                <a:schemeClr val="bg1"/>
              </a:solidFill>
            </a:endParaRPr>
          </a:p>
        </p:txBody>
      </p:sp>
      <p:sp>
        <p:nvSpPr>
          <p:cNvPr id="35" name="TextBox 34"/>
          <p:cNvSpPr txBox="1"/>
          <p:nvPr/>
        </p:nvSpPr>
        <p:spPr>
          <a:xfrm>
            <a:off x="3322140" y="3023870"/>
            <a:ext cx="422697" cy="400110"/>
          </a:xfrm>
          <a:prstGeom prst="rect">
            <a:avLst/>
          </a:prstGeom>
          <a:noFill/>
        </p:spPr>
        <p:txBody>
          <a:bodyPr wrap="square" rtlCol="0">
            <a:spAutoFit/>
          </a:bodyPr>
          <a:lstStyle/>
          <a:p>
            <a:r>
              <a:rPr lang="en-US" sz="2000" b="1" dirty="0">
                <a:solidFill>
                  <a:schemeClr val="bg1"/>
                </a:solidFill>
              </a:rPr>
              <a:t>2</a:t>
            </a:r>
            <a:r>
              <a:rPr lang="en-US" sz="2000" b="1" baseline="-25000" dirty="0">
                <a:solidFill>
                  <a:schemeClr val="bg1"/>
                </a:solidFill>
              </a:rPr>
              <a:t>b</a:t>
            </a:r>
            <a:endParaRPr lang="en-US" sz="2000" b="1" dirty="0">
              <a:solidFill>
                <a:schemeClr val="bg1"/>
              </a:solidFill>
            </a:endParaRPr>
          </a:p>
        </p:txBody>
      </p:sp>
      <p:sp>
        <p:nvSpPr>
          <p:cNvPr id="36" name="TextBox 35"/>
          <p:cNvSpPr txBox="1"/>
          <p:nvPr/>
        </p:nvSpPr>
        <p:spPr>
          <a:xfrm>
            <a:off x="3622902" y="3909582"/>
            <a:ext cx="422697" cy="400110"/>
          </a:xfrm>
          <a:prstGeom prst="rect">
            <a:avLst/>
          </a:prstGeom>
          <a:noFill/>
        </p:spPr>
        <p:txBody>
          <a:bodyPr wrap="square" rtlCol="0">
            <a:spAutoFit/>
          </a:bodyPr>
          <a:lstStyle/>
          <a:p>
            <a:r>
              <a:rPr lang="en-US" sz="2000" b="1" dirty="0">
                <a:solidFill>
                  <a:schemeClr val="bg1"/>
                </a:solidFill>
              </a:rPr>
              <a:t>3</a:t>
            </a:r>
            <a:r>
              <a:rPr lang="en-US" sz="2000" b="1" baseline="-25000" dirty="0">
                <a:solidFill>
                  <a:schemeClr val="bg1"/>
                </a:solidFill>
              </a:rPr>
              <a:t>b</a:t>
            </a:r>
            <a:endParaRPr lang="en-US" sz="2000" b="1" dirty="0">
              <a:solidFill>
                <a:schemeClr val="bg1"/>
              </a:solidFill>
            </a:endParaRPr>
          </a:p>
        </p:txBody>
      </p:sp>
      <p:sp>
        <p:nvSpPr>
          <p:cNvPr id="37" name="TextBox 36"/>
          <p:cNvSpPr txBox="1"/>
          <p:nvPr/>
        </p:nvSpPr>
        <p:spPr>
          <a:xfrm>
            <a:off x="2954542" y="3274545"/>
            <a:ext cx="422697" cy="400110"/>
          </a:xfrm>
          <a:prstGeom prst="rect">
            <a:avLst/>
          </a:prstGeom>
          <a:noFill/>
        </p:spPr>
        <p:txBody>
          <a:bodyPr wrap="square" rtlCol="0">
            <a:spAutoFit/>
          </a:bodyPr>
          <a:lstStyle/>
          <a:p>
            <a:r>
              <a:rPr lang="en-US" sz="2000" b="1" dirty="0">
                <a:solidFill>
                  <a:schemeClr val="bg1"/>
                </a:solidFill>
              </a:rPr>
              <a:t>1</a:t>
            </a:r>
            <a:r>
              <a:rPr lang="en-US" sz="2000" b="1" baseline="-25000" dirty="0">
                <a:solidFill>
                  <a:schemeClr val="bg1"/>
                </a:solidFill>
              </a:rPr>
              <a:t>c</a:t>
            </a:r>
            <a:endParaRPr lang="en-US" sz="2000" b="1" dirty="0">
              <a:solidFill>
                <a:schemeClr val="bg1"/>
              </a:solidFill>
            </a:endParaRPr>
          </a:p>
        </p:txBody>
      </p:sp>
      <p:sp>
        <p:nvSpPr>
          <p:cNvPr id="38" name="TextBox 37"/>
          <p:cNvSpPr txBox="1"/>
          <p:nvPr/>
        </p:nvSpPr>
        <p:spPr>
          <a:xfrm>
            <a:off x="3221886" y="4076697"/>
            <a:ext cx="422697" cy="400110"/>
          </a:xfrm>
          <a:prstGeom prst="rect">
            <a:avLst/>
          </a:prstGeom>
          <a:noFill/>
        </p:spPr>
        <p:txBody>
          <a:bodyPr wrap="square" rtlCol="0">
            <a:spAutoFit/>
          </a:bodyPr>
          <a:lstStyle/>
          <a:p>
            <a:r>
              <a:rPr lang="en-US" sz="2000" b="1" dirty="0">
                <a:solidFill>
                  <a:schemeClr val="bg1"/>
                </a:solidFill>
              </a:rPr>
              <a:t>2</a:t>
            </a:r>
            <a:r>
              <a:rPr lang="en-US" sz="2000" b="1" baseline="-25000" dirty="0">
                <a:solidFill>
                  <a:schemeClr val="bg1"/>
                </a:solidFill>
              </a:rPr>
              <a:t>c</a:t>
            </a:r>
            <a:endParaRPr lang="en-US" sz="2000" b="1" dirty="0">
              <a:solidFill>
                <a:schemeClr val="bg1"/>
              </a:solidFill>
            </a:endParaRPr>
          </a:p>
        </p:txBody>
      </p:sp>
      <p:sp>
        <p:nvSpPr>
          <p:cNvPr id="39" name="TextBox 38"/>
          <p:cNvSpPr txBox="1"/>
          <p:nvPr/>
        </p:nvSpPr>
        <p:spPr>
          <a:xfrm>
            <a:off x="3455812" y="4828717"/>
            <a:ext cx="422697" cy="400110"/>
          </a:xfrm>
          <a:prstGeom prst="rect">
            <a:avLst/>
          </a:prstGeom>
          <a:noFill/>
        </p:spPr>
        <p:txBody>
          <a:bodyPr wrap="square" rtlCol="0">
            <a:spAutoFit/>
          </a:bodyPr>
          <a:lstStyle/>
          <a:p>
            <a:r>
              <a:rPr lang="en-US" sz="2000" b="1" dirty="0">
                <a:solidFill>
                  <a:schemeClr val="bg1"/>
                </a:solidFill>
              </a:rPr>
              <a:t>3</a:t>
            </a:r>
            <a:r>
              <a:rPr lang="en-US" sz="2000" b="1" baseline="-25000" dirty="0">
                <a:solidFill>
                  <a:schemeClr val="bg1"/>
                </a:solidFill>
              </a:rPr>
              <a:t>c</a:t>
            </a:r>
            <a:endParaRPr lang="en-US" sz="2000" b="1" dirty="0">
              <a:solidFill>
                <a:schemeClr val="bg1"/>
              </a:solidFill>
            </a:endParaRPr>
          </a:p>
        </p:txBody>
      </p:sp>
    </p:spTree>
    <p:extLst>
      <p:ext uri="{BB962C8B-B14F-4D97-AF65-F5344CB8AC3E}">
        <p14:creationId xmlns:p14="http://schemas.microsoft.com/office/powerpoint/2010/main" val="169345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201417" y="1898014"/>
            <a:ext cx="1460500" cy="3697849"/>
          </a:xfrm>
          <a:prstGeom prst="rect">
            <a:avLst/>
          </a:prstGeom>
        </p:spPr>
      </p:pic>
      <p:pic>
        <p:nvPicPr>
          <p:cNvPr id="3" name="Picture 2"/>
          <p:cNvPicPr>
            <a:picLocks noChangeAspect="1"/>
          </p:cNvPicPr>
          <p:nvPr/>
        </p:nvPicPr>
        <p:blipFill>
          <a:blip r:embed="rId4"/>
          <a:stretch>
            <a:fillRect/>
          </a:stretch>
        </p:blipFill>
        <p:spPr>
          <a:xfrm>
            <a:off x="991633" y="1898013"/>
            <a:ext cx="1460500" cy="3697850"/>
          </a:xfrm>
          <a:prstGeom prst="rect">
            <a:avLst/>
          </a:prstGeom>
        </p:spPr>
      </p:pic>
      <p:sp>
        <p:nvSpPr>
          <p:cNvPr id="2" name="Title 1"/>
          <p:cNvSpPr>
            <a:spLocks noGrp="1"/>
          </p:cNvSpPr>
          <p:nvPr>
            <p:ph type="title"/>
          </p:nvPr>
        </p:nvSpPr>
        <p:spPr>
          <a:xfrm>
            <a:off x="0" y="22151"/>
            <a:ext cx="9144000" cy="1325562"/>
          </a:xfrm>
        </p:spPr>
        <p:txBody>
          <a:bodyPr>
            <a:normAutofit/>
          </a:bodyPr>
          <a:lstStyle/>
          <a:p>
            <a:r>
              <a:rPr lang="en-US" sz="3600" b="1" dirty="0">
                <a:solidFill>
                  <a:schemeClr val="bg1"/>
                </a:solidFill>
                <a:latin typeface="+mn-lt"/>
              </a:rPr>
              <a:t>Sedentary birds were larger overall</a:t>
            </a:r>
          </a:p>
        </p:txBody>
      </p:sp>
      <p:sp>
        <p:nvSpPr>
          <p:cNvPr id="13" name="TextBox 12"/>
          <p:cNvSpPr txBox="1"/>
          <p:nvPr/>
        </p:nvSpPr>
        <p:spPr>
          <a:xfrm>
            <a:off x="1005691" y="5646536"/>
            <a:ext cx="731520" cy="369332"/>
          </a:xfrm>
          <a:prstGeom prst="rect">
            <a:avLst/>
          </a:prstGeom>
          <a:noFill/>
        </p:spPr>
        <p:txBody>
          <a:bodyPr wrap="square" rtlCol="0">
            <a:spAutoFit/>
          </a:bodyPr>
          <a:lstStyle/>
          <a:p>
            <a:pPr algn="ctr"/>
            <a:r>
              <a:rPr lang="en-US" b="1" dirty="0"/>
              <a:t>Ex.</a:t>
            </a:r>
          </a:p>
        </p:txBody>
      </p:sp>
      <p:sp>
        <p:nvSpPr>
          <p:cNvPr id="14" name="TextBox 13"/>
          <p:cNvSpPr txBox="1"/>
          <p:nvPr/>
        </p:nvSpPr>
        <p:spPr>
          <a:xfrm>
            <a:off x="1767633" y="5646536"/>
            <a:ext cx="730909" cy="369332"/>
          </a:xfrm>
          <a:prstGeom prst="rect">
            <a:avLst/>
          </a:prstGeom>
          <a:noFill/>
        </p:spPr>
        <p:txBody>
          <a:bodyPr wrap="square" rtlCol="0">
            <a:spAutoFit/>
          </a:bodyPr>
          <a:lstStyle/>
          <a:p>
            <a:pPr algn="ctr"/>
            <a:r>
              <a:rPr lang="en-US" b="1" dirty="0"/>
              <a:t>Sed.</a:t>
            </a:r>
          </a:p>
        </p:txBody>
      </p:sp>
      <p:sp>
        <p:nvSpPr>
          <p:cNvPr id="15" name="TextBox 14"/>
          <p:cNvSpPr txBox="1"/>
          <p:nvPr/>
        </p:nvSpPr>
        <p:spPr>
          <a:xfrm>
            <a:off x="3521133" y="5650992"/>
            <a:ext cx="603504" cy="369332"/>
          </a:xfrm>
          <a:prstGeom prst="rect">
            <a:avLst/>
          </a:prstGeom>
          <a:noFill/>
        </p:spPr>
        <p:txBody>
          <a:bodyPr wrap="square" rtlCol="0">
            <a:spAutoFit/>
          </a:bodyPr>
          <a:lstStyle/>
          <a:p>
            <a:pPr algn="ctr"/>
            <a:r>
              <a:rPr lang="en-US" b="1" dirty="0"/>
              <a:t>Ex.</a:t>
            </a:r>
          </a:p>
        </p:txBody>
      </p:sp>
      <p:sp>
        <p:nvSpPr>
          <p:cNvPr id="16" name="TextBox 15"/>
          <p:cNvSpPr txBox="1"/>
          <p:nvPr/>
        </p:nvSpPr>
        <p:spPr>
          <a:xfrm>
            <a:off x="4089717" y="5650992"/>
            <a:ext cx="603504" cy="369332"/>
          </a:xfrm>
          <a:prstGeom prst="rect">
            <a:avLst/>
          </a:prstGeom>
          <a:noFill/>
        </p:spPr>
        <p:txBody>
          <a:bodyPr wrap="square" rtlCol="0">
            <a:spAutoFit/>
          </a:bodyPr>
          <a:lstStyle/>
          <a:p>
            <a:pPr algn="ctr"/>
            <a:r>
              <a:rPr lang="en-US" b="1" dirty="0"/>
              <a:t>Sed.</a:t>
            </a:r>
          </a:p>
        </p:txBody>
      </p:sp>
      <p:sp>
        <p:nvSpPr>
          <p:cNvPr id="23" name="TextBox 22"/>
          <p:cNvSpPr txBox="1"/>
          <p:nvPr/>
        </p:nvSpPr>
        <p:spPr>
          <a:xfrm>
            <a:off x="858283" y="1456653"/>
            <a:ext cx="1727200" cy="461665"/>
          </a:xfrm>
          <a:prstGeom prst="rect">
            <a:avLst/>
          </a:prstGeom>
          <a:noFill/>
        </p:spPr>
        <p:txBody>
          <a:bodyPr wrap="square" rtlCol="0">
            <a:spAutoFit/>
          </a:bodyPr>
          <a:lstStyle/>
          <a:p>
            <a:pPr algn="ctr"/>
            <a:r>
              <a:rPr lang="en-US" sz="2400" b="1" u="sng" dirty="0"/>
              <a:t>Body Mass</a:t>
            </a:r>
          </a:p>
        </p:txBody>
      </p:sp>
      <p:sp>
        <p:nvSpPr>
          <p:cNvPr id="24" name="TextBox 23"/>
          <p:cNvSpPr txBox="1"/>
          <p:nvPr/>
        </p:nvSpPr>
        <p:spPr>
          <a:xfrm>
            <a:off x="3583505" y="1437243"/>
            <a:ext cx="2454274" cy="461665"/>
          </a:xfrm>
          <a:prstGeom prst="rect">
            <a:avLst/>
          </a:prstGeom>
          <a:noFill/>
        </p:spPr>
        <p:txBody>
          <a:bodyPr wrap="square" rtlCol="0">
            <a:spAutoFit/>
          </a:bodyPr>
          <a:lstStyle/>
          <a:p>
            <a:pPr algn="ctr"/>
            <a:r>
              <a:rPr lang="en-US" sz="2400" b="1" u="sng" dirty="0"/>
              <a:t>Muscle Mass</a:t>
            </a:r>
          </a:p>
        </p:txBody>
      </p:sp>
      <p:sp>
        <p:nvSpPr>
          <p:cNvPr id="25" name="TextBox 24"/>
          <p:cNvSpPr txBox="1"/>
          <p:nvPr/>
        </p:nvSpPr>
        <p:spPr>
          <a:xfrm>
            <a:off x="7056686" y="1436350"/>
            <a:ext cx="1737265" cy="461665"/>
          </a:xfrm>
          <a:prstGeom prst="rect">
            <a:avLst/>
          </a:prstGeom>
          <a:noFill/>
        </p:spPr>
        <p:txBody>
          <a:bodyPr wrap="square" rtlCol="0">
            <a:spAutoFit/>
          </a:bodyPr>
          <a:lstStyle/>
          <a:p>
            <a:pPr algn="ctr"/>
            <a:r>
              <a:rPr lang="en-US" sz="2400" b="1" u="sng" dirty="0"/>
              <a:t>Limb Length</a:t>
            </a:r>
          </a:p>
        </p:txBody>
      </p:sp>
      <p:sp>
        <p:nvSpPr>
          <p:cNvPr id="26" name="TextBox 25"/>
          <p:cNvSpPr txBox="1"/>
          <p:nvPr/>
        </p:nvSpPr>
        <p:spPr>
          <a:xfrm>
            <a:off x="1560471" y="1945378"/>
            <a:ext cx="330200" cy="584775"/>
          </a:xfrm>
          <a:prstGeom prst="rect">
            <a:avLst/>
          </a:prstGeom>
          <a:noFill/>
        </p:spPr>
        <p:txBody>
          <a:bodyPr wrap="square" rtlCol="0">
            <a:spAutoFit/>
          </a:bodyPr>
          <a:lstStyle/>
          <a:p>
            <a:pPr algn="ctr"/>
            <a:r>
              <a:rPr lang="en-US" sz="3200" b="1" dirty="0">
                <a:solidFill>
                  <a:srgbClr val="FF0000"/>
                </a:solidFill>
              </a:rPr>
              <a:t>*</a:t>
            </a:r>
          </a:p>
        </p:txBody>
      </p:sp>
      <p:sp>
        <p:nvSpPr>
          <p:cNvPr id="27" name="TextBox 26"/>
          <p:cNvSpPr txBox="1"/>
          <p:nvPr/>
        </p:nvSpPr>
        <p:spPr>
          <a:xfrm>
            <a:off x="7760217" y="1935153"/>
            <a:ext cx="330200" cy="584775"/>
          </a:xfrm>
          <a:prstGeom prst="rect">
            <a:avLst/>
          </a:prstGeom>
          <a:noFill/>
        </p:spPr>
        <p:txBody>
          <a:bodyPr wrap="square" rtlCol="0">
            <a:spAutoFit/>
          </a:bodyPr>
          <a:lstStyle/>
          <a:p>
            <a:pPr algn="ctr"/>
            <a:r>
              <a:rPr lang="en-US" sz="3200" b="1" dirty="0">
                <a:solidFill>
                  <a:srgbClr val="FF0000"/>
                </a:solidFill>
              </a:rPr>
              <a:t>*</a:t>
            </a:r>
          </a:p>
        </p:txBody>
      </p:sp>
      <p:sp>
        <p:nvSpPr>
          <p:cNvPr id="28" name="TextBox 27"/>
          <p:cNvSpPr txBox="1"/>
          <p:nvPr/>
        </p:nvSpPr>
        <p:spPr>
          <a:xfrm rot="16200000">
            <a:off x="-1664259" y="3562271"/>
            <a:ext cx="3697851" cy="369332"/>
          </a:xfrm>
          <a:prstGeom prst="rect">
            <a:avLst/>
          </a:prstGeom>
          <a:noFill/>
        </p:spPr>
        <p:txBody>
          <a:bodyPr wrap="square" rtlCol="0">
            <a:spAutoFit/>
          </a:bodyPr>
          <a:lstStyle/>
          <a:p>
            <a:pPr algn="ctr"/>
            <a:r>
              <a:rPr lang="en-US" b="1" dirty="0"/>
              <a:t>kg</a:t>
            </a:r>
          </a:p>
        </p:txBody>
      </p:sp>
      <p:sp>
        <p:nvSpPr>
          <p:cNvPr id="29" name="TextBox 28"/>
          <p:cNvSpPr txBox="1"/>
          <p:nvPr/>
        </p:nvSpPr>
        <p:spPr>
          <a:xfrm rot="16200000">
            <a:off x="1002263" y="3580841"/>
            <a:ext cx="3660711" cy="369332"/>
          </a:xfrm>
          <a:prstGeom prst="rect">
            <a:avLst/>
          </a:prstGeom>
          <a:noFill/>
        </p:spPr>
        <p:txBody>
          <a:bodyPr wrap="square" rtlCol="0">
            <a:spAutoFit/>
          </a:bodyPr>
          <a:lstStyle/>
          <a:p>
            <a:pPr algn="ctr"/>
            <a:r>
              <a:rPr lang="en-US" b="1" dirty="0"/>
              <a:t>g</a:t>
            </a:r>
          </a:p>
        </p:txBody>
      </p:sp>
      <p:sp>
        <p:nvSpPr>
          <p:cNvPr id="30" name="TextBox 29"/>
          <p:cNvSpPr txBox="1"/>
          <p:nvPr/>
        </p:nvSpPr>
        <p:spPr>
          <a:xfrm rot="16200000">
            <a:off x="4618553" y="3562269"/>
            <a:ext cx="3697850" cy="369332"/>
          </a:xfrm>
          <a:prstGeom prst="rect">
            <a:avLst/>
          </a:prstGeom>
          <a:noFill/>
        </p:spPr>
        <p:txBody>
          <a:bodyPr wrap="square" rtlCol="0">
            <a:spAutoFit/>
          </a:bodyPr>
          <a:lstStyle/>
          <a:p>
            <a:pPr algn="ctr"/>
            <a:r>
              <a:rPr lang="en-US" b="1"/>
              <a:t>mm</a:t>
            </a:r>
            <a:endParaRPr lang="en-US" b="1" dirty="0"/>
          </a:p>
        </p:txBody>
      </p:sp>
      <p:sp>
        <p:nvSpPr>
          <p:cNvPr id="31" name="TextBox 30"/>
          <p:cNvSpPr txBox="1"/>
          <p:nvPr/>
        </p:nvSpPr>
        <p:spPr>
          <a:xfrm>
            <a:off x="322780" y="2026668"/>
            <a:ext cx="657225" cy="369332"/>
          </a:xfrm>
          <a:prstGeom prst="rect">
            <a:avLst/>
          </a:prstGeom>
          <a:noFill/>
        </p:spPr>
        <p:txBody>
          <a:bodyPr wrap="square" rtlCol="0">
            <a:spAutoFit/>
          </a:bodyPr>
          <a:lstStyle/>
          <a:p>
            <a:r>
              <a:rPr lang="en-US" b="1" dirty="0"/>
              <a:t>1.45</a:t>
            </a:r>
          </a:p>
        </p:txBody>
      </p:sp>
      <p:sp>
        <p:nvSpPr>
          <p:cNvPr id="32" name="TextBox 31"/>
          <p:cNvSpPr txBox="1"/>
          <p:nvPr/>
        </p:nvSpPr>
        <p:spPr>
          <a:xfrm>
            <a:off x="321152" y="2869829"/>
            <a:ext cx="657225" cy="369332"/>
          </a:xfrm>
          <a:prstGeom prst="rect">
            <a:avLst/>
          </a:prstGeom>
          <a:noFill/>
        </p:spPr>
        <p:txBody>
          <a:bodyPr wrap="square" rtlCol="0">
            <a:spAutoFit/>
          </a:bodyPr>
          <a:lstStyle/>
          <a:p>
            <a:r>
              <a:rPr lang="en-US" b="1" dirty="0"/>
              <a:t>1.35</a:t>
            </a:r>
          </a:p>
        </p:txBody>
      </p:sp>
      <p:sp>
        <p:nvSpPr>
          <p:cNvPr id="33" name="TextBox 32"/>
          <p:cNvSpPr txBox="1"/>
          <p:nvPr/>
        </p:nvSpPr>
        <p:spPr>
          <a:xfrm>
            <a:off x="334409" y="3763130"/>
            <a:ext cx="657225" cy="369332"/>
          </a:xfrm>
          <a:prstGeom prst="rect">
            <a:avLst/>
          </a:prstGeom>
          <a:noFill/>
        </p:spPr>
        <p:txBody>
          <a:bodyPr wrap="square" rtlCol="0">
            <a:spAutoFit/>
          </a:bodyPr>
          <a:lstStyle/>
          <a:p>
            <a:r>
              <a:rPr lang="en-US" b="1" dirty="0"/>
              <a:t>1.25</a:t>
            </a:r>
          </a:p>
        </p:txBody>
      </p:sp>
      <p:sp>
        <p:nvSpPr>
          <p:cNvPr id="34" name="TextBox 33"/>
          <p:cNvSpPr txBox="1"/>
          <p:nvPr/>
        </p:nvSpPr>
        <p:spPr>
          <a:xfrm>
            <a:off x="322780" y="4609423"/>
            <a:ext cx="657225" cy="369332"/>
          </a:xfrm>
          <a:prstGeom prst="rect">
            <a:avLst/>
          </a:prstGeom>
          <a:noFill/>
        </p:spPr>
        <p:txBody>
          <a:bodyPr wrap="square" rtlCol="0">
            <a:spAutoFit/>
          </a:bodyPr>
          <a:lstStyle/>
          <a:p>
            <a:r>
              <a:rPr lang="en-US" b="1" dirty="0"/>
              <a:t>1.15</a:t>
            </a:r>
          </a:p>
        </p:txBody>
      </p:sp>
      <p:sp>
        <p:nvSpPr>
          <p:cNvPr id="35" name="TextBox 34"/>
          <p:cNvSpPr txBox="1"/>
          <p:nvPr/>
        </p:nvSpPr>
        <p:spPr>
          <a:xfrm>
            <a:off x="3082628" y="4805541"/>
            <a:ext cx="345559" cy="369332"/>
          </a:xfrm>
          <a:prstGeom prst="rect">
            <a:avLst/>
          </a:prstGeom>
          <a:noFill/>
        </p:spPr>
        <p:txBody>
          <a:bodyPr wrap="square" rtlCol="0">
            <a:spAutoFit/>
          </a:bodyPr>
          <a:lstStyle/>
          <a:p>
            <a:r>
              <a:rPr lang="en-US" b="1" dirty="0"/>
              <a:t>6</a:t>
            </a:r>
          </a:p>
        </p:txBody>
      </p:sp>
      <p:sp>
        <p:nvSpPr>
          <p:cNvPr id="36" name="TextBox 35"/>
          <p:cNvSpPr txBox="1"/>
          <p:nvPr/>
        </p:nvSpPr>
        <p:spPr>
          <a:xfrm>
            <a:off x="3079197" y="4267303"/>
            <a:ext cx="345559" cy="369332"/>
          </a:xfrm>
          <a:prstGeom prst="rect">
            <a:avLst/>
          </a:prstGeom>
          <a:noFill/>
        </p:spPr>
        <p:txBody>
          <a:bodyPr wrap="square" rtlCol="0">
            <a:spAutoFit/>
          </a:bodyPr>
          <a:lstStyle/>
          <a:p>
            <a:r>
              <a:rPr lang="en-US" b="1" dirty="0"/>
              <a:t>8</a:t>
            </a:r>
          </a:p>
        </p:txBody>
      </p:sp>
      <p:sp>
        <p:nvSpPr>
          <p:cNvPr id="37" name="TextBox 36"/>
          <p:cNvSpPr txBox="1"/>
          <p:nvPr/>
        </p:nvSpPr>
        <p:spPr>
          <a:xfrm>
            <a:off x="3017284" y="3729065"/>
            <a:ext cx="469383" cy="369332"/>
          </a:xfrm>
          <a:prstGeom prst="rect">
            <a:avLst/>
          </a:prstGeom>
          <a:noFill/>
        </p:spPr>
        <p:txBody>
          <a:bodyPr wrap="square" rtlCol="0">
            <a:spAutoFit/>
          </a:bodyPr>
          <a:lstStyle/>
          <a:p>
            <a:r>
              <a:rPr lang="en-US" b="1"/>
              <a:t>10</a:t>
            </a:r>
            <a:endParaRPr lang="en-US" b="1" dirty="0"/>
          </a:p>
        </p:txBody>
      </p:sp>
      <p:sp>
        <p:nvSpPr>
          <p:cNvPr id="38" name="TextBox 37"/>
          <p:cNvSpPr txBox="1"/>
          <p:nvPr/>
        </p:nvSpPr>
        <p:spPr>
          <a:xfrm>
            <a:off x="3017284" y="3143545"/>
            <a:ext cx="469383" cy="369332"/>
          </a:xfrm>
          <a:prstGeom prst="rect">
            <a:avLst/>
          </a:prstGeom>
          <a:noFill/>
        </p:spPr>
        <p:txBody>
          <a:bodyPr wrap="square" rtlCol="0">
            <a:spAutoFit/>
          </a:bodyPr>
          <a:lstStyle/>
          <a:p>
            <a:r>
              <a:rPr lang="en-US" b="1"/>
              <a:t>12</a:t>
            </a:r>
            <a:endParaRPr lang="en-US" b="1" dirty="0"/>
          </a:p>
        </p:txBody>
      </p:sp>
      <p:sp>
        <p:nvSpPr>
          <p:cNvPr id="39" name="TextBox 38"/>
          <p:cNvSpPr txBox="1"/>
          <p:nvPr/>
        </p:nvSpPr>
        <p:spPr>
          <a:xfrm>
            <a:off x="3021788" y="2605307"/>
            <a:ext cx="469383" cy="369332"/>
          </a:xfrm>
          <a:prstGeom prst="rect">
            <a:avLst/>
          </a:prstGeom>
          <a:noFill/>
        </p:spPr>
        <p:txBody>
          <a:bodyPr wrap="square" rtlCol="0">
            <a:spAutoFit/>
          </a:bodyPr>
          <a:lstStyle/>
          <a:p>
            <a:r>
              <a:rPr lang="en-US" b="1"/>
              <a:t>14</a:t>
            </a:r>
            <a:endParaRPr lang="en-US" b="1" dirty="0"/>
          </a:p>
        </p:txBody>
      </p:sp>
      <p:sp>
        <p:nvSpPr>
          <p:cNvPr id="40" name="TextBox 39"/>
          <p:cNvSpPr txBox="1"/>
          <p:nvPr/>
        </p:nvSpPr>
        <p:spPr>
          <a:xfrm>
            <a:off x="3017284" y="2053098"/>
            <a:ext cx="469383" cy="369332"/>
          </a:xfrm>
          <a:prstGeom prst="rect">
            <a:avLst/>
          </a:prstGeom>
          <a:noFill/>
        </p:spPr>
        <p:txBody>
          <a:bodyPr wrap="square" rtlCol="0">
            <a:spAutoFit/>
          </a:bodyPr>
          <a:lstStyle/>
          <a:p>
            <a:r>
              <a:rPr lang="en-US" b="1" dirty="0"/>
              <a:t>16</a:t>
            </a:r>
          </a:p>
        </p:txBody>
      </p:sp>
      <p:sp>
        <p:nvSpPr>
          <p:cNvPr id="41" name="TextBox 40"/>
          <p:cNvSpPr txBox="1"/>
          <p:nvPr/>
        </p:nvSpPr>
        <p:spPr>
          <a:xfrm>
            <a:off x="6652143" y="5009088"/>
            <a:ext cx="549274" cy="369332"/>
          </a:xfrm>
          <a:prstGeom prst="rect">
            <a:avLst/>
          </a:prstGeom>
          <a:noFill/>
        </p:spPr>
        <p:txBody>
          <a:bodyPr wrap="square" rtlCol="0">
            <a:spAutoFit/>
          </a:bodyPr>
          <a:lstStyle/>
          <a:p>
            <a:r>
              <a:rPr lang="en-US" b="1"/>
              <a:t>250</a:t>
            </a:r>
            <a:endParaRPr lang="en-US" b="1" dirty="0"/>
          </a:p>
        </p:txBody>
      </p:sp>
      <p:sp>
        <p:nvSpPr>
          <p:cNvPr id="42" name="TextBox 41"/>
          <p:cNvSpPr txBox="1"/>
          <p:nvPr/>
        </p:nvSpPr>
        <p:spPr>
          <a:xfrm>
            <a:off x="6655316" y="4336868"/>
            <a:ext cx="549274" cy="369332"/>
          </a:xfrm>
          <a:prstGeom prst="rect">
            <a:avLst/>
          </a:prstGeom>
          <a:noFill/>
        </p:spPr>
        <p:txBody>
          <a:bodyPr wrap="square" rtlCol="0">
            <a:spAutoFit/>
          </a:bodyPr>
          <a:lstStyle/>
          <a:p>
            <a:r>
              <a:rPr lang="en-US" b="1" dirty="0"/>
              <a:t>260</a:t>
            </a:r>
          </a:p>
        </p:txBody>
      </p:sp>
      <p:sp>
        <p:nvSpPr>
          <p:cNvPr id="43" name="TextBox 42"/>
          <p:cNvSpPr txBox="1"/>
          <p:nvPr/>
        </p:nvSpPr>
        <p:spPr>
          <a:xfrm>
            <a:off x="6652143" y="3671255"/>
            <a:ext cx="549274" cy="369332"/>
          </a:xfrm>
          <a:prstGeom prst="rect">
            <a:avLst/>
          </a:prstGeom>
          <a:noFill/>
        </p:spPr>
        <p:txBody>
          <a:bodyPr wrap="square" rtlCol="0">
            <a:spAutoFit/>
          </a:bodyPr>
          <a:lstStyle/>
          <a:p>
            <a:r>
              <a:rPr lang="en-US" b="1" dirty="0"/>
              <a:t>270</a:t>
            </a:r>
          </a:p>
        </p:txBody>
      </p:sp>
      <p:sp>
        <p:nvSpPr>
          <p:cNvPr id="44" name="TextBox 43"/>
          <p:cNvSpPr txBox="1"/>
          <p:nvPr/>
        </p:nvSpPr>
        <p:spPr>
          <a:xfrm>
            <a:off x="6652143" y="3002339"/>
            <a:ext cx="549274" cy="369332"/>
          </a:xfrm>
          <a:prstGeom prst="rect">
            <a:avLst/>
          </a:prstGeom>
          <a:noFill/>
        </p:spPr>
        <p:txBody>
          <a:bodyPr wrap="square" rtlCol="0">
            <a:spAutoFit/>
          </a:bodyPr>
          <a:lstStyle/>
          <a:p>
            <a:r>
              <a:rPr lang="en-US" b="1" dirty="0"/>
              <a:t>280</a:t>
            </a:r>
          </a:p>
        </p:txBody>
      </p:sp>
      <p:sp>
        <p:nvSpPr>
          <p:cNvPr id="45" name="TextBox 44"/>
          <p:cNvSpPr txBox="1"/>
          <p:nvPr/>
        </p:nvSpPr>
        <p:spPr>
          <a:xfrm>
            <a:off x="6652143" y="2330508"/>
            <a:ext cx="549274" cy="369332"/>
          </a:xfrm>
          <a:prstGeom prst="rect">
            <a:avLst/>
          </a:prstGeom>
          <a:noFill/>
        </p:spPr>
        <p:txBody>
          <a:bodyPr wrap="square" rtlCol="0">
            <a:spAutoFit/>
          </a:bodyPr>
          <a:lstStyle/>
          <a:p>
            <a:r>
              <a:rPr lang="en-US" b="1" dirty="0"/>
              <a:t>290</a:t>
            </a:r>
          </a:p>
        </p:txBody>
      </p:sp>
      <p:pic>
        <p:nvPicPr>
          <p:cNvPr id="5" name="Picture 4"/>
          <p:cNvPicPr>
            <a:picLocks noChangeAspect="1"/>
          </p:cNvPicPr>
          <p:nvPr/>
        </p:nvPicPr>
        <p:blipFill>
          <a:blip r:embed="rId5"/>
          <a:stretch>
            <a:fillRect/>
          </a:stretch>
        </p:blipFill>
        <p:spPr>
          <a:xfrm>
            <a:off x="3515759" y="1898014"/>
            <a:ext cx="2425182" cy="3697849"/>
          </a:xfrm>
          <a:prstGeom prst="rect">
            <a:avLst/>
          </a:prstGeom>
        </p:spPr>
      </p:pic>
      <p:cxnSp>
        <p:nvCxnSpPr>
          <p:cNvPr id="46" name="Straight Connector 45"/>
          <p:cNvCxnSpPr/>
          <p:nvPr/>
        </p:nvCxnSpPr>
        <p:spPr>
          <a:xfrm>
            <a:off x="4722853" y="1898009"/>
            <a:ext cx="0" cy="365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728227" y="5650992"/>
            <a:ext cx="603504" cy="369332"/>
          </a:xfrm>
          <a:prstGeom prst="rect">
            <a:avLst/>
          </a:prstGeom>
          <a:noFill/>
        </p:spPr>
        <p:txBody>
          <a:bodyPr wrap="square" rtlCol="0">
            <a:spAutoFit/>
          </a:bodyPr>
          <a:lstStyle/>
          <a:p>
            <a:pPr algn="ctr"/>
            <a:r>
              <a:rPr lang="en-US" b="1" dirty="0"/>
              <a:t>Ex.</a:t>
            </a:r>
          </a:p>
        </p:txBody>
      </p:sp>
      <p:sp>
        <p:nvSpPr>
          <p:cNvPr id="51" name="TextBox 50"/>
          <p:cNvSpPr txBox="1"/>
          <p:nvPr/>
        </p:nvSpPr>
        <p:spPr>
          <a:xfrm>
            <a:off x="5296811" y="5646536"/>
            <a:ext cx="603504" cy="369332"/>
          </a:xfrm>
          <a:prstGeom prst="rect">
            <a:avLst/>
          </a:prstGeom>
          <a:noFill/>
        </p:spPr>
        <p:txBody>
          <a:bodyPr wrap="square" rtlCol="0">
            <a:spAutoFit/>
          </a:bodyPr>
          <a:lstStyle/>
          <a:p>
            <a:pPr algn="ctr"/>
            <a:r>
              <a:rPr lang="en-US" b="1" dirty="0"/>
              <a:t>Sed.</a:t>
            </a:r>
          </a:p>
        </p:txBody>
      </p:sp>
      <p:sp>
        <p:nvSpPr>
          <p:cNvPr id="52" name="TextBox 51"/>
          <p:cNvSpPr txBox="1"/>
          <p:nvPr/>
        </p:nvSpPr>
        <p:spPr>
          <a:xfrm>
            <a:off x="7205490" y="5650992"/>
            <a:ext cx="731520" cy="369332"/>
          </a:xfrm>
          <a:prstGeom prst="rect">
            <a:avLst/>
          </a:prstGeom>
          <a:noFill/>
        </p:spPr>
        <p:txBody>
          <a:bodyPr wrap="square" rtlCol="0">
            <a:spAutoFit/>
          </a:bodyPr>
          <a:lstStyle/>
          <a:p>
            <a:pPr algn="ctr"/>
            <a:r>
              <a:rPr lang="en-US" b="1" dirty="0"/>
              <a:t>Ex.</a:t>
            </a:r>
          </a:p>
        </p:txBody>
      </p:sp>
      <p:sp>
        <p:nvSpPr>
          <p:cNvPr id="53" name="TextBox 52"/>
          <p:cNvSpPr txBox="1"/>
          <p:nvPr/>
        </p:nvSpPr>
        <p:spPr>
          <a:xfrm>
            <a:off x="8002983" y="5650992"/>
            <a:ext cx="730909" cy="369332"/>
          </a:xfrm>
          <a:prstGeom prst="rect">
            <a:avLst/>
          </a:prstGeom>
          <a:noFill/>
        </p:spPr>
        <p:txBody>
          <a:bodyPr wrap="square" rtlCol="0">
            <a:spAutoFit/>
          </a:bodyPr>
          <a:lstStyle/>
          <a:p>
            <a:pPr algn="ctr"/>
            <a:r>
              <a:rPr lang="en-US" b="1" dirty="0"/>
              <a:t>Sed.</a:t>
            </a:r>
          </a:p>
        </p:txBody>
      </p:sp>
      <p:grpSp>
        <p:nvGrpSpPr>
          <p:cNvPr id="54" name="Group 53"/>
          <p:cNvGrpSpPr/>
          <p:nvPr/>
        </p:nvGrpSpPr>
        <p:grpSpPr>
          <a:xfrm>
            <a:off x="417726" y="4546289"/>
            <a:ext cx="2606604" cy="868253"/>
            <a:chOff x="584571" y="4111777"/>
            <a:chExt cx="8022733" cy="1249657"/>
          </a:xfrm>
        </p:grpSpPr>
        <p:sp>
          <p:nvSpPr>
            <p:cNvPr id="55" name="Rounded Rectangle 54"/>
            <p:cNvSpPr/>
            <p:nvPr/>
          </p:nvSpPr>
          <p:spPr>
            <a:xfrm>
              <a:off x="584571" y="4111777"/>
              <a:ext cx="8022733" cy="1249657"/>
            </a:xfrm>
            <a:prstGeom prst="roundRect">
              <a:avLst/>
            </a:prstGeom>
            <a:solidFill>
              <a:srgbClr val="1C70C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Content Placeholder 2"/>
            <p:cNvSpPr txBox="1">
              <a:spLocks/>
            </p:cNvSpPr>
            <p:nvPr/>
          </p:nvSpPr>
          <p:spPr>
            <a:xfrm>
              <a:off x="668360" y="4164427"/>
              <a:ext cx="7886648" cy="1183267"/>
            </a:xfrm>
            <a:prstGeom prst="rect">
              <a:avLst/>
            </a:prstGeom>
            <a:noFill/>
            <a:ln w="31750">
              <a:noFill/>
            </a:ln>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sz="3200" dirty="0">
                  <a:solidFill>
                    <a:srgbClr val="FFFFFF"/>
                  </a:solidFill>
                </a:rPr>
                <a:t>But </a:t>
              </a:r>
              <a:r>
                <a:rPr lang="en-US" sz="3200" i="1" u="sng" dirty="0">
                  <a:solidFill>
                    <a:srgbClr val="FFFFFF"/>
                  </a:solidFill>
                </a:rPr>
                <a:t>no</a:t>
              </a:r>
              <a:r>
                <a:rPr lang="en-US" sz="3200" dirty="0">
                  <a:solidFill>
                    <a:srgbClr val="FFFFFF"/>
                  </a:solidFill>
                </a:rPr>
                <a:t> difference in body composition! </a:t>
              </a:r>
            </a:p>
          </p:txBody>
        </p:sp>
      </p:grpSp>
      <p:sp>
        <p:nvSpPr>
          <p:cNvPr id="63" name="TextBox 62"/>
          <p:cNvSpPr txBox="1"/>
          <p:nvPr/>
        </p:nvSpPr>
        <p:spPr>
          <a:xfrm>
            <a:off x="4885217" y="2034989"/>
            <a:ext cx="876300" cy="461665"/>
          </a:xfrm>
          <a:prstGeom prst="rect">
            <a:avLst/>
          </a:prstGeom>
          <a:noFill/>
          <a:ln w="19050">
            <a:noFill/>
          </a:ln>
        </p:spPr>
        <p:txBody>
          <a:bodyPr wrap="square" rtlCol="0">
            <a:spAutoFit/>
          </a:bodyPr>
          <a:lstStyle/>
          <a:p>
            <a:pPr algn="ctr"/>
            <a:r>
              <a:rPr lang="en-US" sz="2400" b="1" dirty="0">
                <a:solidFill>
                  <a:srgbClr val="760000"/>
                </a:solidFill>
              </a:rPr>
              <a:t>LG</a:t>
            </a:r>
          </a:p>
        </p:txBody>
      </p:sp>
      <p:grpSp>
        <p:nvGrpSpPr>
          <p:cNvPr id="64" name="Group 63"/>
          <p:cNvGrpSpPr/>
          <p:nvPr/>
        </p:nvGrpSpPr>
        <p:grpSpPr>
          <a:xfrm>
            <a:off x="4380171" y="2315878"/>
            <a:ext cx="1396151" cy="1553452"/>
            <a:chOff x="2740276" y="3297362"/>
            <a:chExt cx="1235205" cy="1387795"/>
          </a:xfrm>
        </p:grpSpPr>
        <p:pic>
          <p:nvPicPr>
            <p:cNvPr id="65" name="Picture 64"/>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40276" y="3423576"/>
              <a:ext cx="1219757" cy="1261581"/>
            </a:xfrm>
            <a:prstGeom prst="rect">
              <a:avLst/>
            </a:prstGeom>
          </p:spPr>
        </p:pic>
        <p:sp>
          <p:nvSpPr>
            <p:cNvPr id="66" name="Rectangle 65"/>
            <p:cNvSpPr/>
            <p:nvPr/>
          </p:nvSpPr>
          <p:spPr>
            <a:xfrm>
              <a:off x="3084153" y="3297362"/>
              <a:ext cx="307626" cy="205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725601" y="3347213"/>
              <a:ext cx="249880" cy="205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8" name="TextBox 67"/>
          <p:cNvSpPr txBox="1"/>
          <p:nvPr/>
        </p:nvSpPr>
        <p:spPr>
          <a:xfrm>
            <a:off x="3759808" y="4762428"/>
            <a:ext cx="876300" cy="461665"/>
          </a:xfrm>
          <a:prstGeom prst="rect">
            <a:avLst/>
          </a:prstGeom>
          <a:noFill/>
          <a:ln w="19050">
            <a:noFill/>
          </a:ln>
        </p:spPr>
        <p:txBody>
          <a:bodyPr wrap="square" rtlCol="0">
            <a:spAutoFit/>
          </a:bodyPr>
          <a:lstStyle/>
          <a:p>
            <a:pPr algn="ctr"/>
            <a:r>
              <a:rPr lang="en-US" sz="2400" b="1" dirty="0">
                <a:solidFill>
                  <a:schemeClr val="accent5">
                    <a:lumMod val="75000"/>
                  </a:schemeClr>
                </a:solidFill>
              </a:rPr>
              <a:t>ILPO</a:t>
            </a:r>
          </a:p>
        </p:txBody>
      </p:sp>
      <p:pic>
        <p:nvPicPr>
          <p:cNvPr id="69" name="Picture 68"/>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87988" y="4198629"/>
            <a:ext cx="993798" cy="642469"/>
          </a:xfrm>
          <a:prstGeom prst="rect">
            <a:avLst/>
          </a:prstGeom>
        </p:spPr>
      </p:pic>
      <p:grpSp>
        <p:nvGrpSpPr>
          <p:cNvPr id="57" name="Group 56"/>
          <p:cNvGrpSpPr/>
          <p:nvPr/>
        </p:nvGrpSpPr>
        <p:grpSpPr>
          <a:xfrm>
            <a:off x="3360758" y="4547787"/>
            <a:ext cx="2708877" cy="887712"/>
            <a:chOff x="584571" y="4111777"/>
            <a:chExt cx="8022733" cy="1249657"/>
          </a:xfrm>
        </p:grpSpPr>
        <p:sp>
          <p:nvSpPr>
            <p:cNvPr id="58" name="Rounded Rectangle 57"/>
            <p:cNvSpPr/>
            <p:nvPr/>
          </p:nvSpPr>
          <p:spPr>
            <a:xfrm>
              <a:off x="584571" y="4111777"/>
              <a:ext cx="8022733" cy="1249657"/>
            </a:xfrm>
            <a:prstGeom prst="roundRect">
              <a:avLst/>
            </a:prstGeom>
            <a:solidFill>
              <a:srgbClr val="1C70C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ontent Placeholder 2"/>
            <p:cNvSpPr txBox="1">
              <a:spLocks/>
            </p:cNvSpPr>
            <p:nvPr/>
          </p:nvSpPr>
          <p:spPr>
            <a:xfrm>
              <a:off x="668360" y="4164427"/>
              <a:ext cx="7886648" cy="1183267"/>
            </a:xfrm>
            <a:prstGeom prst="rect">
              <a:avLst/>
            </a:prstGeom>
            <a:noFill/>
            <a:ln w="31750">
              <a:noFill/>
            </a:ln>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sz="2200" dirty="0">
                  <a:solidFill>
                    <a:srgbClr val="FFFFFF"/>
                  </a:solidFill>
                </a:rPr>
                <a:t>But ILPO PCSA smaller in exercise birds!</a:t>
              </a:r>
            </a:p>
          </p:txBody>
        </p:sp>
      </p:grpSp>
    </p:spTree>
    <p:extLst>
      <p:ext uri="{BB962C8B-B14F-4D97-AF65-F5344CB8AC3E}">
        <p14:creationId xmlns:p14="http://schemas.microsoft.com/office/powerpoint/2010/main" val="251221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1"/>
            <a:ext cx="9144000" cy="1325562"/>
          </a:xfrm>
        </p:spPr>
        <p:txBody>
          <a:bodyPr>
            <a:normAutofit/>
          </a:bodyPr>
          <a:lstStyle/>
          <a:p>
            <a:r>
              <a:rPr lang="en-US" sz="3600" b="1" dirty="0">
                <a:solidFill>
                  <a:schemeClr val="bg1"/>
                </a:solidFill>
                <a:latin typeface="+mn-lt"/>
              </a:rPr>
              <a:t>Length changes were seen in ILPO but not LG</a:t>
            </a:r>
          </a:p>
        </p:txBody>
      </p:sp>
      <p:sp>
        <p:nvSpPr>
          <p:cNvPr id="17" name="TextBox 16"/>
          <p:cNvSpPr txBox="1"/>
          <p:nvPr/>
        </p:nvSpPr>
        <p:spPr>
          <a:xfrm>
            <a:off x="1233556" y="1413975"/>
            <a:ext cx="3246782" cy="461665"/>
          </a:xfrm>
          <a:prstGeom prst="rect">
            <a:avLst/>
          </a:prstGeom>
          <a:noFill/>
        </p:spPr>
        <p:txBody>
          <a:bodyPr wrap="square" rtlCol="0">
            <a:spAutoFit/>
          </a:bodyPr>
          <a:lstStyle/>
          <a:p>
            <a:pPr algn="ctr"/>
            <a:r>
              <a:rPr lang="en-US" sz="2400" b="1" dirty="0"/>
              <a:t>Optimal Fascicle Length</a:t>
            </a:r>
          </a:p>
        </p:txBody>
      </p:sp>
      <p:sp>
        <p:nvSpPr>
          <p:cNvPr id="18" name="TextBox 17"/>
          <p:cNvSpPr txBox="1"/>
          <p:nvPr/>
        </p:nvSpPr>
        <p:spPr>
          <a:xfrm>
            <a:off x="4572000" y="1413975"/>
            <a:ext cx="4386470" cy="461665"/>
          </a:xfrm>
          <a:prstGeom prst="rect">
            <a:avLst/>
          </a:prstGeom>
          <a:noFill/>
        </p:spPr>
        <p:txBody>
          <a:bodyPr wrap="square" rtlCol="0">
            <a:spAutoFit/>
          </a:bodyPr>
          <a:lstStyle/>
          <a:p>
            <a:pPr algn="ctr"/>
            <a:r>
              <a:rPr lang="en-US" sz="2400" b="1" dirty="0"/>
              <a:t>Normalized Optimal Length</a:t>
            </a:r>
          </a:p>
        </p:txBody>
      </p:sp>
      <p:pic>
        <p:nvPicPr>
          <p:cNvPr id="3" name="Picture 2"/>
          <p:cNvPicPr>
            <a:picLocks noChangeAspect="1"/>
          </p:cNvPicPr>
          <p:nvPr/>
        </p:nvPicPr>
        <p:blipFill>
          <a:blip r:embed="rId3"/>
          <a:stretch>
            <a:fillRect/>
          </a:stretch>
        </p:blipFill>
        <p:spPr>
          <a:xfrm>
            <a:off x="1644097" y="1941898"/>
            <a:ext cx="2425700" cy="3874702"/>
          </a:xfrm>
          <a:prstGeom prst="rect">
            <a:avLst/>
          </a:prstGeom>
        </p:spPr>
      </p:pic>
      <p:pic>
        <p:nvPicPr>
          <p:cNvPr id="4" name="Picture 3"/>
          <p:cNvPicPr>
            <a:picLocks noChangeAspect="1"/>
          </p:cNvPicPr>
          <p:nvPr/>
        </p:nvPicPr>
        <p:blipFill>
          <a:blip r:embed="rId4"/>
          <a:stretch>
            <a:fillRect/>
          </a:stretch>
        </p:blipFill>
        <p:spPr>
          <a:xfrm>
            <a:off x="5552385" y="1941898"/>
            <a:ext cx="2425700" cy="3874702"/>
          </a:xfrm>
          <a:prstGeom prst="rect">
            <a:avLst/>
          </a:prstGeom>
        </p:spPr>
      </p:pic>
      <p:sp>
        <p:nvSpPr>
          <p:cNvPr id="8" name="TextBox 7"/>
          <p:cNvSpPr txBox="1"/>
          <p:nvPr/>
        </p:nvSpPr>
        <p:spPr>
          <a:xfrm>
            <a:off x="1654517" y="5816600"/>
            <a:ext cx="599939" cy="369332"/>
          </a:xfrm>
          <a:prstGeom prst="rect">
            <a:avLst/>
          </a:prstGeom>
          <a:noFill/>
        </p:spPr>
        <p:txBody>
          <a:bodyPr wrap="square" rtlCol="0">
            <a:spAutoFit/>
          </a:bodyPr>
          <a:lstStyle/>
          <a:p>
            <a:pPr algn="ctr"/>
            <a:r>
              <a:rPr lang="en-US" b="1" dirty="0"/>
              <a:t>Ex.</a:t>
            </a:r>
          </a:p>
        </p:txBody>
      </p:sp>
      <p:sp>
        <p:nvSpPr>
          <p:cNvPr id="9" name="TextBox 8"/>
          <p:cNvSpPr txBox="1"/>
          <p:nvPr/>
        </p:nvSpPr>
        <p:spPr>
          <a:xfrm>
            <a:off x="2248639" y="5815584"/>
            <a:ext cx="603504" cy="369332"/>
          </a:xfrm>
          <a:prstGeom prst="rect">
            <a:avLst/>
          </a:prstGeom>
          <a:noFill/>
        </p:spPr>
        <p:txBody>
          <a:bodyPr wrap="square" rtlCol="0">
            <a:spAutoFit/>
          </a:bodyPr>
          <a:lstStyle/>
          <a:p>
            <a:pPr algn="ctr"/>
            <a:r>
              <a:rPr lang="en-US" b="1" dirty="0"/>
              <a:t>Sed.</a:t>
            </a:r>
          </a:p>
        </p:txBody>
      </p:sp>
      <p:sp>
        <p:nvSpPr>
          <p:cNvPr id="19" name="TextBox 18"/>
          <p:cNvSpPr txBox="1"/>
          <p:nvPr/>
        </p:nvSpPr>
        <p:spPr>
          <a:xfrm>
            <a:off x="1845232" y="5255332"/>
            <a:ext cx="876300" cy="461665"/>
          </a:xfrm>
          <a:prstGeom prst="rect">
            <a:avLst/>
          </a:prstGeom>
          <a:noFill/>
          <a:ln w="19050">
            <a:noFill/>
          </a:ln>
        </p:spPr>
        <p:txBody>
          <a:bodyPr wrap="square" rtlCol="0">
            <a:spAutoFit/>
          </a:bodyPr>
          <a:lstStyle/>
          <a:p>
            <a:pPr algn="ctr"/>
            <a:r>
              <a:rPr lang="en-US" sz="2400" b="1" dirty="0">
                <a:solidFill>
                  <a:schemeClr val="accent5">
                    <a:lumMod val="75000"/>
                  </a:schemeClr>
                </a:solidFill>
              </a:rPr>
              <a:t>ILPO</a:t>
            </a:r>
          </a:p>
        </p:txBody>
      </p:sp>
      <p:sp>
        <p:nvSpPr>
          <p:cNvPr id="20" name="TextBox 19"/>
          <p:cNvSpPr txBox="1"/>
          <p:nvPr/>
        </p:nvSpPr>
        <p:spPr>
          <a:xfrm>
            <a:off x="3084378" y="2641640"/>
            <a:ext cx="876300" cy="461665"/>
          </a:xfrm>
          <a:prstGeom prst="rect">
            <a:avLst/>
          </a:prstGeom>
          <a:noFill/>
          <a:ln w="19050">
            <a:noFill/>
          </a:ln>
        </p:spPr>
        <p:txBody>
          <a:bodyPr wrap="square" rtlCol="0">
            <a:spAutoFit/>
          </a:bodyPr>
          <a:lstStyle/>
          <a:p>
            <a:pPr algn="ctr"/>
            <a:r>
              <a:rPr lang="en-US" sz="2400" b="1" dirty="0">
                <a:solidFill>
                  <a:srgbClr val="760000"/>
                </a:solidFill>
              </a:rPr>
              <a:t>LG</a:t>
            </a:r>
          </a:p>
        </p:txBody>
      </p:sp>
      <p:sp>
        <p:nvSpPr>
          <p:cNvPr id="21" name="TextBox 20"/>
          <p:cNvSpPr txBox="1"/>
          <p:nvPr/>
        </p:nvSpPr>
        <p:spPr>
          <a:xfrm>
            <a:off x="5774764" y="5197297"/>
            <a:ext cx="876300" cy="461665"/>
          </a:xfrm>
          <a:prstGeom prst="rect">
            <a:avLst/>
          </a:prstGeom>
          <a:noFill/>
          <a:ln w="19050">
            <a:noFill/>
          </a:ln>
        </p:spPr>
        <p:txBody>
          <a:bodyPr wrap="square" rtlCol="0">
            <a:spAutoFit/>
          </a:bodyPr>
          <a:lstStyle/>
          <a:p>
            <a:pPr algn="ctr"/>
            <a:r>
              <a:rPr lang="en-US" sz="2400" b="1" dirty="0">
                <a:solidFill>
                  <a:schemeClr val="accent5">
                    <a:lumMod val="75000"/>
                  </a:schemeClr>
                </a:solidFill>
              </a:rPr>
              <a:t>ILPO</a:t>
            </a:r>
          </a:p>
        </p:txBody>
      </p:sp>
      <p:sp>
        <p:nvSpPr>
          <p:cNvPr id="22" name="TextBox 21"/>
          <p:cNvSpPr txBox="1"/>
          <p:nvPr/>
        </p:nvSpPr>
        <p:spPr>
          <a:xfrm>
            <a:off x="6983506" y="2804956"/>
            <a:ext cx="876300" cy="461665"/>
          </a:xfrm>
          <a:prstGeom prst="rect">
            <a:avLst/>
          </a:prstGeom>
          <a:noFill/>
          <a:ln w="19050">
            <a:noFill/>
          </a:ln>
        </p:spPr>
        <p:txBody>
          <a:bodyPr wrap="square" rtlCol="0">
            <a:spAutoFit/>
          </a:bodyPr>
          <a:lstStyle/>
          <a:p>
            <a:pPr algn="ctr"/>
            <a:r>
              <a:rPr lang="en-US" sz="2400" b="1" dirty="0">
                <a:solidFill>
                  <a:srgbClr val="760000"/>
                </a:solidFill>
              </a:rPr>
              <a:t>LG</a:t>
            </a:r>
          </a:p>
        </p:txBody>
      </p:sp>
      <p:sp>
        <p:nvSpPr>
          <p:cNvPr id="23" name="TextBox 22"/>
          <p:cNvSpPr txBox="1"/>
          <p:nvPr/>
        </p:nvSpPr>
        <p:spPr>
          <a:xfrm>
            <a:off x="2070100" y="1900413"/>
            <a:ext cx="330200" cy="584775"/>
          </a:xfrm>
          <a:prstGeom prst="rect">
            <a:avLst/>
          </a:prstGeom>
          <a:noFill/>
        </p:spPr>
        <p:txBody>
          <a:bodyPr wrap="square" rtlCol="0">
            <a:spAutoFit/>
          </a:bodyPr>
          <a:lstStyle/>
          <a:p>
            <a:pPr algn="ctr"/>
            <a:r>
              <a:rPr lang="en-US" sz="3200" b="1" dirty="0">
                <a:solidFill>
                  <a:srgbClr val="FF0000"/>
                </a:solidFill>
              </a:rPr>
              <a:t>*</a:t>
            </a:r>
          </a:p>
        </p:txBody>
      </p:sp>
      <p:sp>
        <p:nvSpPr>
          <p:cNvPr id="24" name="TextBox 23"/>
          <p:cNvSpPr txBox="1"/>
          <p:nvPr/>
        </p:nvSpPr>
        <p:spPr>
          <a:xfrm>
            <a:off x="5981700" y="1900413"/>
            <a:ext cx="330200" cy="584775"/>
          </a:xfrm>
          <a:prstGeom prst="rect">
            <a:avLst/>
          </a:prstGeom>
          <a:noFill/>
        </p:spPr>
        <p:txBody>
          <a:bodyPr wrap="square" rtlCol="0">
            <a:spAutoFit/>
          </a:bodyPr>
          <a:lstStyle/>
          <a:p>
            <a:pPr algn="ctr"/>
            <a:r>
              <a:rPr lang="en-US" sz="3200" b="1" dirty="0">
                <a:solidFill>
                  <a:srgbClr val="FF0000"/>
                </a:solidFill>
              </a:rPr>
              <a:t>*</a:t>
            </a:r>
          </a:p>
        </p:txBody>
      </p:sp>
      <p:sp>
        <p:nvSpPr>
          <p:cNvPr id="25" name="TextBox 24"/>
          <p:cNvSpPr txBox="1"/>
          <p:nvPr/>
        </p:nvSpPr>
        <p:spPr>
          <a:xfrm rot="16200000">
            <a:off x="-1100183" y="3681883"/>
            <a:ext cx="3849302" cy="369332"/>
          </a:xfrm>
          <a:prstGeom prst="rect">
            <a:avLst/>
          </a:prstGeom>
          <a:noFill/>
        </p:spPr>
        <p:txBody>
          <a:bodyPr wrap="square" rtlCol="0">
            <a:spAutoFit/>
          </a:bodyPr>
          <a:lstStyle/>
          <a:p>
            <a:pPr algn="ctr"/>
            <a:r>
              <a:rPr lang="en-US" b="1" dirty="0"/>
              <a:t>mm</a:t>
            </a:r>
          </a:p>
        </p:txBody>
      </p:sp>
      <p:sp>
        <p:nvSpPr>
          <p:cNvPr id="5" name="TextBox 4"/>
          <p:cNvSpPr txBox="1"/>
          <p:nvPr/>
        </p:nvSpPr>
        <p:spPr>
          <a:xfrm>
            <a:off x="1094863" y="5308598"/>
            <a:ext cx="457200" cy="369332"/>
          </a:xfrm>
          <a:prstGeom prst="rect">
            <a:avLst/>
          </a:prstGeom>
          <a:noFill/>
        </p:spPr>
        <p:txBody>
          <a:bodyPr wrap="square" rtlCol="0">
            <a:spAutoFit/>
          </a:bodyPr>
          <a:lstStyle/>
          <a:p>
            <a:pPr algn="ctr"/>
            <a:r>
              <a:rPr lang="en-US" b="1" dirty="0"/>
              <a:t>20</a:t>
            </a:r>
          </a:p>
        </p:txBody>
      </p:sp>
      <p:sp>
        <p:nvSpPr>
          <p:cNvPr id="26" name="TextBox 25"/>
          <p:cNvSpPr txBox="1"/>
          <p:nvPr/>
        </p:nvSpPr>
        <p:spPr>
          <a:xfrm>
            <a:off x="1101168" y="4417089"/>
            <a:ext cx="457200" cy="369332"/>
          </a:xfrm>
          <a:prstGeom prst="rect">
            <a:avLst/>
          </a:prstGeom>
          <a:noFill/>
        </p:spPr>
        <p:txBody>
          <a:bodyPr wrap="square" rtlCol="0">
            <a:spAutoFit/>
          </a:bodyPr>
          <a:lstStyle/>
          <a:p>
            <a:pPr algn="ctr"/>
            <a:r>
              <a:rPr lang="en-US" b="1" dirty="0"/>
              <a:t>40</a:t>
            </a:r>
          </a:p>
        </p:txBody>
      </p:sp>
      <p:sp>
        <p:nvSpPr>
          <p:cNvPr id="27" name="TextBox 26"/>
          <p:cNvSpPr txBox="1"/>
          <p:nvPr/>
        </p:nvSpPr>
        <p:spPr>
          <a:xfrm>
            <a:off x="1098015" y="3550979"/>
            <a:ext cx="457200" cy="369332"/>
          </a:xfrm>
          <a:prstGeom prst="rect">
            <a:avLst/>
          </a:prstGeom>
          <a:noFill/>
        </p:spPr>
        <p:txBody>
          <a:bodyPr wrap="square" rtlCol="0">
            <a:spAutoFit/>
          </a:bodyPr>
          <a:lstStyle/>
          <a:p>
            <a:pPr algn="ctr"/>
            <a:r>
              <a:rPr lang="en-US" b="1" dirty="0"/>
              <a:t>60</a:t>
            </a:r>
          </a:p>
        </p:txBody>
      </p:sp>
      <p:sp>
        <p:nvSpPr>
          <p:cNvPr id="28" name="TextBox 27"/>
          <p:cNvSpPr txBox="1"/>
          <p:nvPr/>
        </p:nvSpPr>
        <p:spPr>
          <a:xfrm>
            <a:off x="1098015" y="2649230"/>
            <a:ext cx="457200" cy="369332"/>
          </a:xfrm>
          <a:prstGeom prst="rect">
            <a:avLst/>
          </a:prstGeom>
          <a:noFill/>
        </p:spPr>
        <p:txBody>
          <a:bodyPr wrap="square" rtlCol="0">
            <a:spAutoFit/>
          </a:bodyPr>
          <a:lstStyle/>
          <a:p>
            <a:pPr algn="ctr"/>
            <a:r>
              <a:rPr lang="en-US" b="1" dirty="0"/>
              <a:t>80</a:t>
            </a:r>
          </a:p>
        </p:txBody>
      </p:sp>
      <p:sp>
        <p:nvSpPr>
          <p:cNvPr id="29" name="TextBox 28"/>
          <p:cNvSpPr txBox="1"/>
          <p:nvPr/>
        </p:nvSpPr>
        <p:spPr>
          <a:xfrm>
            <a:off x="1065240" y="1875638"/>
            <a:ext cx="569666" cy="369332"/>
          </a:xfrm>
          <a:prstGeom prst="rect">
            <a:avLst/>
          </a:prstGeom>
          <a:noFill/>
        </p:spPr>
        <p:txBody>
          <a:bodyPr wrap="square" rtlCol="0">
            <a:spAutoFit/>
          </a:bodyPr>
          <a:lstStyle/>
          <a:p>
            <a:pPr algn="ctr"/>
            <a:r>
              <a:rPr lang="en-US" b="1" dirty="0"/>
              <a:t>100</a:t>
            </a:r>
          </a:p>
        </p:txBody>
      </p:sp>
      <p:sp>
        <p:nvSpPr>
          <p:cNvPr id="6" name="TextBox 5"/>
          <p:cNvSpPr txBox="1"/>
          <p:nvPr/>
        </p:nvSpPr>
        <p:spPr>
          <a:xfrm>
            <a:off x="5049465" y="4996934"/>
            <a:ext cx="502920" cy="369332"/>
          </a:xfrm>
          <a:prstGeom prst="rect">
            <a:avLst/>
          </a:prstGeom>
          <a:noFill/>
        </p:spPr>
        <p:txBody>
          <a:bodyPr wrap="square" rtlCol="0">
            <a:spAutoFit/>
          </a:bodyPr>
          <a:lstStyle/>
          <a:p>
            <a:pPr algn="ctr"/>
            <a:r>
              <a:rPr lang="en-US" b="1" dirty="0"/>
              <a:t>0.1</a:t>
            </a:r>
          </a:p>
        </p:txBody>
      </p:sp>
      <p:sp>
        <p:nvSpPr>
          <p:cNvPr id="30" name="TextBox 29"/>
          <p:cNvSpPr txBox="1"/>
          <p:nvPr/>
        </p:nvSpPr>
        <p:spPr>
          <a:xfrm>
            <a:off x="5049465" y="3879249"/>
            <a:ext cx="502920" cy="369332"/>
          </a:xfrm>
          <a:prstGeom prst="rect">
            <a:avLst/>
          </a:prstGeom>
          <a:noFill/>
        </p:spPr>
        <p:txBody>
          <a:bodyPr wrap="square" rtlCol="0">
            <a:spAutoFit/>
          </a:bodyPr>
          <a:lstStyle/>
          <a:p>
            <a:pPr algn="ctr"/>
            <a:r>
              <a:rPr lang="en-US" b="1" dirty="0"/>
              <a:t>0.2</a:t>
            </a:r>
          </a:p>
        </p:txBody>
      </p:sp>
      <p:sp>
        <p:nvSpPr>
          <p:cNvPr id="31" name="TextBox 30"/>
          <p:cNvSpPr txBox="1"/>
          <p:nvPr/>
        </p:nvSpPr>
        <p:spPr>
          <a:xfrm>
            <a:off x="5049465" y="2761564"/>
            <a:ext cx="502920" cy="369332"/>
          </a:xfrm>
          <a:prstGeom prst="rect">
            <a:avLst/>
          </a:prstGeom>
          <a:noFill/>
        </p:spPr>
        <p:txBody>
          <a:bodyPr wrap="square" rtlCol="0">
            <a:spAutoFit/>
          </a:bodyPr>
          <a:lstStyle/>
          <a:p>
            <a:pPr algn="ctr"/>
            <a:r>
              <a:rPr lang="en-US" b="1" dirty="0"/>
              <a:t>0.3</a:t>
            </a:r>
          </a:p>
        </p:txBody>
      </p:sp>
      <p:sp>
        <p:nvSpPr>
          <p:cNvPr id="32" name="TextBox 31"/>
          <p:cNvSpPr txBox="1"/>
          <p:nvPr/>
        </p:nvSpPr>
        <p:spPr>
          <a:xfrm rot="16200000">
            <a:off x="2873354" y="3681883"/>
            <a:ext cx="3849302" cy="369332"/>
          </a:xfrm>
          <a:prstGeom prst="rect">
            <a:avLst/>
          </a:prstGeom>
          <a:noFill/>
        </p:spPr>
        <p:txBody>
          <a:bodyPr wrap="square" rtlCol="0">
            <a:spAutoFit/>
          </a:bodyPr>
          <a:lstStyle/>
          <a:p>
            <a:pPr algn="ctr"/>
            <a:r>
              <a:rPr lang="en-US" b="1" dirty="0"/>
              <a:t>Fascicle length / limb length</a:t>
            </a:r>
          </a:p>
        </p:txBody>
      </p:sp>
      <p:cxnSp>
        <p:nvCxnSpPr>
          <p:cNvPr id="16" name="Straight Connector 15"/>
          <p:cNvCxnSpPr>
            <a:stCxn id="3" idx="0"/>
            <a:endCxn id="3" idx="2"/>
          </p:cNvCxnSpPr>
          <p:nvPr/>
        </p:nvCxnSpPr>
        <p:spPr>
          <a:xfrm>
            <a:off x="2856947" y="1941898"/>
            <a:ext cx="0" cy="3840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 idx="0"/>
          </p:cNvCxnSpPr>
          <p:nvPr/>
        </p:nvCxnSpPr>
        <p:spPr>
          <a:xfrm>
            <a:off x="6765235" y="1941898"/>
            <a:ext cx="0" cy="38493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863402" y="5816600"/>
            <a:ext cx="599939" cy="369332"/>
          </a:xfrm>
          <a:prstGeom prst="rect">
            <a:avLst/>
          </a:prstGeom>
          <a:noFill/>
        </p:spPr>
        <p:txBody>
          <a:bodyPr wrap="square" rtlCol="0">
            <a:spAutoFit/>
          </a:bodyPr>
          <a:lstStyle/>
          <a:p>
            <a:pPr algn="ctr"/>
            <a:r>
              <a:rPr lang="en-US" b="1" dirty="0"/>
              <a:t>Ex.</a:t>
            </a:r>
          </a:p>
        </p:txBody>
      </p:sp>
      <p:sp>
        <p:nvSpPr>
          <p:cNvPr id="36" name="TextBox 35"/>
          <p:cNvSpPr txBox="1"/>
          <p:nvPr/>
        </p:nvSpPr>
        <p:spPr>
          <a:xfrm>
            <a:off x="3436177" y="5816600"/>
            <a:ext cx="603504" cy="369332"/>
          </a:xfrm>
          <a:prstGeom prst="rect">
            <a:avLst/>
          </a:prstGeom>
          <a:noFill/>
        </p:spPr>
        <p:txBody>
          <a:bodyPr wrap="square" rtlCol="0">
            <a:spAutoFit/>
          </a:bodyPr>
          <a:lstStyle/>
          <a:p>
            <a:pPr algn="ctr"/>
            <a:r>
              <a:rPr lang="en-US" b="1" dirty="0"/>
              <a:t>Sed.</a:t>
            </a:r>
          </a:p>
        </p:txBody>
      </p:sp>
      <p:sp>
        <p:nvSpPr>
          <p:cNvPr id="37" name="TextBox 36"/>
          <p:cNvSpPr txBox="1"/>
          <p:nvPr/>
        </p:nvSpPr>
        <p:spPr>
          <a:xfrm>
            <a:off x="5555699" y="5815584"/>
            <a:ext cx="599939" cy="369332"/>
          </a:xfrm>
          <a:prstGeom prst="rect">
            <a:avLst/>
          </a:prstGeom>
          <a:noFill/>
        </p:spPr>
        <p:txBody>
          <a:bodyPr wrap="square" rtlCol="0">
            <a:spAutoFit/>
          </a:bodyPr>
          <a:lstStyle/>
          <a:p>
            <a:pPr algn="ctr"/>
            <a:r>
              <a:rPr lang="en-US" b="1" dirty="0"/>
              <a:t>Ex.</a:t>
            </a:r>
          </a:p>
        </p:txBody>
      </p:sp>
      <p:sp>
        <p:nvSpPr>
          <p:cNvPr id="38" name="TextBox 37"/>
          <p:cNvSpPr txBox="1"/>
          <p:nvPr/>
        </p:nvSpPr>
        <p:spPr>
          <a:xfrm>
            <a:off x="6143626" y="5815584"/>
            <a:ext cx="603504" cy="369332"/>
          </a:xfrm>
          <a:prstGeom prst="rect">
            <a:avLst/>
          </a:prstGeom>
          <a:noFill/>
        </p:spPr>
        <p:txBody>
          <a:bodyPr wrap="square" rtlCol="0">
            <a:spAutoFit/>
          </a:bodyPr>
          <a:lstStyle/>
          <a:p>
            <a:pPr algn="ctr"/>
            <a:r>
              <a:rPr lang="en-US" b="1" dirty="0"/>
              <a:t>Sed.</a:t>
            </a:r>
          </a:p>
        </p:txBody>
      </p:sp>
      <p:sp>
        <p:nvSpPr>
          <p:cNvPr id="39" name="TextBox 38"/>
          <p:cNvSpPr txBox="1"/>
          <p:nvPr/>
        </p:nvSpPr>
        <p:spPr>
          <a:xfrm>
            <a:off x="6768549" y="5815584"/>
            <a:ext cx="599939" cy="369332"/>
          </a:xfrm>
          <a:prstGeom prst="rect">
            <a:avLst/>
          </a:prstGeom>
          <a:noFill/>
        </p:spPr>
        <p:txBody>
          <a:bodyPr wrap="square" rtlCol="0">
            <a:spAutoFit/>
          </a:bodyPr>
          <a:lstStyle/>
          <a:p>
            <a:pPr algn="ctr"/>
            <a:r>
              <a:rPr lang="en-US" b="1" dirty="0"/>
              <a:t>Ex.</a:t>
            </a:r>
          </a:p>
        </p:txBody>
      </p:sp>
      <p:sp>
        <p:nvSpPr>
          <p:cNvPr id="41" name="TextBox 40"/>
          <p:cNvSpPr txBox="1"/>
          <p:nvPr/>
        </p:nvSpPr>
        <p:spPr>
          <a:xfrm>
            <a:off x="7360041" y="5815584"/>
            <a:ext cx="603504" cy="369332"/>
          </a:xfrm>
          <a:prstGeom prst="rect">
            <a:avLst/>
          </a:prstGeom>
          <a:noFill/>
        </p:spPr>
        <p:txBody>
          <a:bodyPr wrap="square" rtlCol="0">
            <a:spAutoFit/>
          </a:bodyPr>
          <a:lstStyle/>
          <a:p>
            <a:pPr algn="ctr"/>
            <a:r>
              <a:rPr lang="en-US" b="1" dirty="0"/>
              <a:t>Sed.</a:t>
            </a:r>
          </a:p>
        </p:txBody>
      </p:sp>
      <p:grpSp>
        <p:nvGrpSpPr>
          <p:cNvPr id="42" name="Group 41"/>
          <p:cNvGrpSpPr/>
          <p:nvPr/>
        </p:nvGrpSpPr>
        <p:grpSpPr>
          <a:xfrm>
            <a:off x="1286595" y="6250118"/>
            <a:ext cx="6950943" cy="434500"/>
            <a:chOff x="584571" y="4111777"/>
            <a:chExt cx="8022733" cy="1249657"/>
          </a:xfrm>
          <a:noFill/>
        </p:grpSpPr>
        <p:sp>
          <p:nvSpPr>
            <p:cNvPr id="43" name="Rounded Rectangle 42"/>
            <p:cNvSpPr/>
            <p:nvPr/>
          </p:nvSpPr>
          <p:spPr>
            <a:xfrm>
              <a:off x="584571" y="4111777"/>
              <a:ext cx="8022733" cy="1249657"/>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ontent Placeholder 2"/>
            <p:cNvSpPr txBox="1">
              <a:spLocks/>
            </p:cNvSpPr>
            <p:nvPr/>
          </p:nvSpPr>
          <p:spPr>
            <a:xfrm>
              <a:off x="668360" y="4164427"/>
              <a:ext cx="7886648" cy="1183267"/>
            </a:xfrm>
            <a:prstGeom prst="rect">
              <a:avLst/>
            </a:prstGeom>
            <a:grpFill/>
            <a:ln w="31750">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sz="2000" dirty="0"/>
                <a:t>No differences in </a:t>
              </a:r>
              <a:r>
                <a:rPr lang="en-US" sz="2000" dirty="0" err="1"/>
                <a:t>pennation</a:t>
              </a:r>
              <a:r>
                <a:rPr lang="en-US" sz="2000" dirty="0"/>
                <a:t> angle in either muscle</a:t>
              </a:r>
            </a:p>
          </p:txBody>
        </p:sp>
      </p:grpSp>
      <p:grpSp>
        <p:nvGrpSpPr>
          <p:cNvPr id="10" name="Group 9"/>
          <p:cNvGrpSpPr/>
          <p:nvPr/>
        </p:nvGrpSpPr>
        <p:grpSpPr>
          <a:xfrm>
            <a:off x="2579332" y="2922529"/>
            <a:ext cx="1396151" cy="1553452"/>
            <a:chOff x="2740276" y="3297362"/>
            <a:chExt cx="1235205" cy="1387795"/>
          </a:xfrm>
        </p:grpSpPr>
        <p:pic>
          <p:nvPicPr>
            <p:cNvPr id="45" name="Picture 4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40276" y="3423576"/>
              <a:ext cx="1219757" cy="1261581"/>
            </a:xfrm>
            <a:prstGeom prst="rect">
              <a:avLst/>
            </a:prstGeom>
          </p:spPr>
        </p:pic>
        <p:sp>
          <p:nvSpPr>
            <p:cNvPr id="7" name="Rectangle 6"/>
            <p:cNvSpPr/>
            <p:nvPr/>
          </p:nvSpPr>
          <p:spPr>
            <a:xfrm>
              <a:off x="3084153" y="3297362"/>
              <a:ext cx="307626" cy="205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725601" y="3347213"/>
              <a:ext cx="249880" cy="205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7" name="Picture 46"/>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73412" y="4691533"/>
            <a:ext cx="993798" cy="642469"/>
          </a:xfrm>
          <a:prstGeom prst="rect">
            <a:avLst/>
          </a:prstGeom>
        </p:spPr>
      </p:pic>
      <p:pic>
        <p:nvPicPr>
          <p:cNvPr id="48" name="Picture 4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590988" y="4634757"/>
            <a:ext cx="993798" cy="642469"/>
          </a:xfrm>
          <a:prstGeom prst="rect">
            <a:avLst/>
          </a:prstGeom>
        </p:spPr>
      </p:pic>
      <p:grpSp>
        <p:nvGrpSpPr>
          <p:cNvPr id="49" name="Group 48"/>
          <p:cNvGrpSpPr/>
          <p:nvPr/>
        </p:nvGrpSpPr>
        <p:grpSpPr>
          <a:xfrm>
            <a:off x="6496908" y="3104811"/>
            <a:ext cx="1396151" cy="1553452"/>
            <a:chOff x="2740276" y="3297362"/>
            <a:chExt cx="1235205" cy="1387795"/>
          </a:xfrm>
        </p:grpSpPr>
        <p:pic>
          <p:nvPicPr>
            <p:cNvPr id="50" name="Picture 49"/>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40276" y="3423576"/>
              <a:ext cx="1219757" cy="1261581"/>
            </a:xfrm>
            <a:prstGeom prst="rect">
              <a:avLst/>
            </a:prstGeom>
          </p:spPr>
        </p:pic>
        <p:sp>
          <p:nvSpPr>
            <p:cNvPr id="51" name="Rectangle 50"/>
            <p:cNvSpPr/>
            <p:nvPr/>
          </p:nvSpPr>
          <p:spPr>
            <a:xfrm>
              <a:off x="3084153" y="3297362"/>
              <a:ext cx="307626" cy="205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725601" y="3347213"/>
              <a:ext cx="249880" cy="205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10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76"/>
            <a:ext cx="9144001" cy="1407656"/>
          </a:xfrm>
        </p:spPr>
        <p:txBody>
          <a:bodyPr/>
          <a:lstStyle/>
          <a:p>
            <a:r>
              <a:rPr lang="en-US" sz="3600" b="1" dirty="0">
                <a:solidFill>
                  <a:schemeClr val="bg1"/>
                </a:solidFill>
                <a:latin typeface="+mn-lt"/>
              </a:rPr>
              <a:t>Summary of Results</a:t>
            </a:r>
            <a:endParaRPr lang="en-US" dirty="0">
              <a:solidFill>
                <a:schemeClr val="bg1"/>
              </a:solidFill>
            </a:endParaRPr>
          </a:p>
        </p:txBody>
      </p:sp>
      <p:sp>
        <p:nvSpPr>
          <p:cNvPr id="3" name="Content Placeholder 2"/>
          <p:cNvSpPr>
            <a:spLocks noGrp="1"/>
          </p:cNvSpPr>
          <p:nvPr>
            <p:ph idx="1"/>
          </p:nvPr>
        </p:nvSpPr>
        <p:spPr>
          <a:xfrm>
            <a:off x="209937" y="1663637"/>
            <a:ext cx="8763942" cy="4605228"/>
          </a:xfrm>
        </p:spPr>
        <p:txBody>
          <a:bodyPr>
            <a:normAutofit lnSpcReduction="10000"/>
          </a:bodyPr>
          <a:lstStyle/>
          <a:p>
            <a:r>
              <a:rPr lang="en-US" sz="2800" b="1" dirty="0">
                <a:solidFill>
                  <a:srgbClr val="000090"/>
                </a:solidFill>
              </a:rPr>
              <a:t>ILPO</a:t>
            </a:r>
          </a:p>
          <a:p>
            <a:pPr lvl="1"/>
            <a:r>
              <a:rPr lang="en-US" sz="2200" dirty="0"/>
              <a:t>Hip &amp; knee extensor</a:t>
            </a:r>
          </a:p>
          <a:p>
            <a:pPr lvl="1"/>
            <a:r>
              <a:rPr lang="en-US" sz="2200" dirty="0"/>
              <a:t>Long length changes during running</a:t>
            </a:r>
          </a:p>
          <a:p>
            <a:pPr lvl="1"/>
            <a:r>
              <a:rPr lang="en-US" sz="2200" dirty="0"/>
              <a:t>Similar muscle masses but longer fascicles and smaller PCSA </a:t>
            </a:r>
          </a:p>
          <a:p>
            <a:pPr marL="342900" lvl="1" indent="0">
              <a:buNone/>
            </a:pPr>
            <a:r>
              <a:rPr lang="en-US" sz="2200" dirty="0">
                <a:sym typeface="Wingdings" panose="05000000000000000000" pitchFamily="2" charset="2"/>
              </a:rPr>
              <a:t>              </a:t>
            </a:r>
            <a:r>
              <a:rPr lang="en-US" sz="2600" b="1" dirty="0">
                <a:sym typeface="Wingdings" panose="05000000000000000000" pitchFamily="2" charset="2"/>
              </a:rPr>
              <a:t> optimized for power over isometric force?</a:t>
            </a:r>
            <a:endParaRPr lang="en-US" sz="2600" b="1" dirty="0"/>
          </a:p>
          <a:p>
            <a:endParaRPr lang="en-US" sz="2500" dirty="0">
              <a:sym typeface="Wingdings"/>
            </a:endParaRPr>
          </a:p>
          <a:p>
            <a:endParaRPr lang="en-US" sz="2500" dirty="0">
              <a:sym typeface="Wingdings"/>
            </a:endParaRPr>
          </a:p>
          <a:p>
            <a:r>
              <a:rPr lang="en-US" sz="2500" b="1" dirty="0">
                <a:solidFill>
                  <a:srgbClr val="800000"/>
                </a:solidFill>
                <a:sym typeface="Wingdings"/>
              </a:rPr>
              <a:t>LG</a:t>
            </a:r>
          </a:p>
          <a:p>
            <a:pPr lvl="1"/>
            <a:r>
              <a:rPr lang="en-US" sz="2200" dirty="0">
                <a:sym typeface="Wingdings"/>
              </a:rPr>
              <a:t>Ankle extensor </a:t>
            </a:r>
          </a:p>
          <a:p>
            <a:pPr lvl="1"/>
            <a:r>
              <a:rPr lang="en-US" sz="2200" dirty="0">
                <a:sym typeface="Wingdings"/>
              </a:rPr>
              <a:t>Small length changes during running</a:t>
            </a:r>
          </a:p>
          <a:p>
            <a:pPr lvl="1"/>
            <a:r>
              <a:rPr lang="en-US" sz="2200" dirty="0">
                <a:sym typeface="Wingdings"/>
              </a:rPr>
              <a:t>Similar muscle masses + similar fascicle length</a:t>
            </a:r>
          </a:p>
          <a:p>
            <a:pPr marL="342900" lvl="1" indent="0">
              <a:buNone/>
            </a:pPr>
            <a:r>
              <a:rPr lang="en-US" sz="2200" dirty="0">
                <a:sym typeface="Wingdings"/>
              </a:rPr>
              <a:t>	          </a:t>
            </a:r>
            <a:r>
              <a:rPr lang="en-US" sz="2600" b="1" dirty="0">
                <a:sym typeface="Wingdings" panose="05000000000000000000" pitchFamily="2" charset="2"/>
              </a:rPr>
              <a:t> no difference in function?</a:t>
            </a:r>
          </a:p>
          <a:p>
            <a:pPr lvl="2"/>
            <a:endParaRPr lang="en-US" sz="1900" dirty="0">
              <a:sym typeface="Wingdings" panose="05000000000000000000" pitchFamily="2" charset="2"/>
            </a:endParaRPr>
          </a:p>
          <a:p>
            <a:pPr marL="342900" lvl="1" indent="0">
              <a:buNone/>
            </a:pPr>
            <a:endParaRPr lang="en-US" sz="2200" dirty="0">
              <a:sym typeface="Wingdings"/>
            </a:endParaRPr>
          </a:p>
          <a:p>
            <a:pPr lvl="1"/>
            <a:endParaRPr lang="en-US" sz="2200" dirty="0"/>
          </a:p>
          <a:p>
            <a:endParaRPr lang="en-US" sz="2800" dirty="0">
              <a:solidFill>
                <a:srgbClr val="FF0000"/>
              </a:solidFill>
            </a:endParaRPr>
          </a:p>
          <a:p>
            <a:endParaRPr lang="en-US" dirty="0"/>
          </a:p>
          <a:p>
            <a:pPr lvl="1"/>
            <a:endParaRPr lang="en-US" dirty="0"/>
          </a:p>
          <a:p>
            <a:endParaRPr lang="en-US" dirty="0"/>
          </a:p>
        </p:txBody>
      </p:sp>
      <p:grpSp>
        <p:nvGrpSpPr>
          <p:cNvPr id="15" name="Group 14"/>
          <p:cNvGrpSpPr/>
          <p:nvPr/>
        </p:nvGrpSpPr>
        <p:grpSpPr>
          <a:xfrm>
            <a:off x="-328708" y="5912818"/>
            <a:ext cx="7881344" cy="930243"/>
            <a:chOff x="-328708" y="5912816"/>
            <a:chExt cx="7881344" cy="930243"/>
          </a:xfrm>
        </p:grpSpPr>
        <p:sp>
          <p:nvSpPr>
            <p:cNvPr id="6" name="Rectangle 5"/>
            <p:cNvSpPr/>
            <p:nvPr/>
          </p:nvSpPr>
          <p:spPr>
            <a:xfrm>
              <a:off x="-328708" y="6073618"/>
              <a:ext cx="7156823" cy="769441"/>
            </a:xfrm>
            <a:prstGeom prst="rect">
              <a:avLst/>
            </a:prstGeom>
          </p:spPr>
          <p:txBody>
            <a:bodyPr wrap="square">
              <a:spAutoFit/>
            </a:bodyPr>
            <a:lstStyle/>
            <a:p>
              <a:pPr marL="1257300" lvl="2" indent="-342900">
                <a:buFont typeface="Arial"/>
                <a:buChar char="•"/>
              </a:pPr>
              <a:r>
                <a:rPr lang="en-US" sz="2200" dirty="0">
                  <a:sym typeface="Wingdings" panose="05000000000000000000" pitchFamily="2" charset="2"/>
                </a:rPr>
                <a:t>Smaller </a:t>
              </a:r>
              <a:r>
                <a:rPr lang="en-US" sz="2200" dirty="0" err="1">
                  <a:sym typeface="Wingdings" panose="05000000000000000000" pitchFamily="2" charset="2"/>
                </a:rPr>
                <a:t>plantarflexor</a:t>
              </a:r>
              <a:r>
                <a:rPr lang="en-US" sz="2200" dirty="0">
                  <a:sym typeface="Wingdings" panose="05000000000000000000" pitchFamily="2" charset="2"/>
                </a:rPr>
                <a:t> moment arms? </a:t>
              </a:r>
              <a:r>
                <a:rPr lang="en-US" sz="2200" i="1" dirty="0">
                  <a:sym typeface="Wingdings" panose="05000000000000000000" pitchFamily="2" charset="2"/>
                </a:rPr>
                <a:t>(</a:t>
              </a:r>
              <a:r>
                <a:rPr lang="en-US" sz="2200" i="1" dirty="0" err="1">
                  <a:sym typeface="Wingdings" panose="05000000000000000000" pitchFamily="2" charset="2"/>
                </a:rPr>
                <a:t>Salzano</a:t>
              </a:r>
              <a:r>
                <a:rPr lang="en-US" sz="2200" i="1" dirty="0">
                  <a:sym typeface="Wingdings" panose="05000000000000000000" pitchFamily="2" charset="2"/>
                </a:rPr>
                <a:t>, Piazza, &amp; </a:t>
              </a:r>
              <a:r>
                <a:rPr lang="en-US" sz="2200" i="1" dirty="0" err="1">
                  <a:sym typeface="Wingdings" panose="05000000000000000000" pitchFamily="2" charset="2"/>
                </a:rPr>
                <a:t>Rubenson</a:t>
              </a:r>
              <a:r>
                <a:rPr lang="en-US" sz="2200" i="1" dirty="0">
                  <a:sym typeface="Wingdings" panose="05000000000000000000" pitchFamily="2" charset="2"/>
                </a:rPr>
                <a:t> 2016)</a:t>
              </a:r>
              <a:endParaRPr lang="en-US" sz="2200" dirty="0">
                <a:sym typeface="Wingdings"/>
              </a:endParaRPr>
            </a:p>
          </p:txBody>
        </p:sp>
        <p:pic>
          <p:nvPicPr>
            <p:cNvPr id="9" name="Shape 246"/>
            <p:cNvPicPr preferRelativeResize="0"/>
            <p:nvPr/>
          </p:nvPicPr>
          <p:blipFill rotWithShape="1">
            <a:blip r:embed="rId3">
              <a:alphaModFix/>
            </a:blip>
            <a:srcRect/>
            <a:stretch/>
          </p:blipFill>
          <p:spPr>
            <a:xfrm rot="16200000">
              <a:off x="6622393" y="5781619"/>
              <a:ext cx="799046" cy="1061440"/>
            </a:xfrm>
            <a:prstGeom prst="rect">
              <a:avLst/>
            </a:prstGeom>
            <a:noFill/>
            <a:ln w="19050" cap="flat" cmpd="sng">
              <a:solidFill>
                <a:srgbClr val="FF0000"/>
              </a:solidFill>
              <a:prstDash val="solid"/>
              <a:round/>
              <a:headEnd type="none" w="med" len="med"/>
              <a:tailEnd type="none" w="med" len="med"/>
            </a:ln>
          </p:spPr>
        </p:pic>
        <p:cxnSp>
          <p:nvCxnSpPr>
            <p:cNvPr id="13" name="Shape 250"/>
            <p:cNvCxnSpPr/>
            <p:nvPr/>
          </p:nvCxnSpPr>
          <p:spPr>
            <a:xfrm rot="18781287">
              <a:off x="6962151" y="6037416"/>
              <a:ext cx="352990" cy="406332"/>
            </a:xfrm>
            <a:prstGeom prst="straightConnector1">
              <a:avLst/>
            </a:prstGeom>
            <a:noFill/>
            <a:ln w="22225" cap="flat" cmpd="sng">
              <a:solidFill>
                <a:srgbClr val="FF0000"/>
              </a:solidFill>
              <a:prstDash val="lgDash"/>
              <a:miter/>
              <a:headEnd type="none" w="med" len="med"/>
              <a:tailEnd type="none" w="med" len="med"/>
            </a:ln>
          </p:spPr>
        </p:cxnSp>
      </p:grpSp>
      <p:sp>
        <p:nvSpPr>
          <p:cNvPr id="10" name="TextBox 9">
            <a:extLst>
              <a:ext uri="{FF2B5EF4-FFF2-40B4-BE49-F238E27FC236}">
                <a16:creationId xmlns:a16="http://schemas.microsoft.com/office/drawing/2014/main" id="{DC2D0212-4888-2B48-86B3-014EADE9825E}"/>
              </a:ext>
            </a:extLst>
          </p:cNvPr>
          <p:cNvSpPr txBox="1"/>
          <p:nvPr/>
        </p:nvSpPr>
        <p:spPr>
          <a:xfrm>
            <a:off x="4866756" y="4069197"/>
            <a:ext cx="4310320" cy="369332"/>
          </a:xfrm>
          <a:prstGeom prst="rect">
            <a:avLst/>
          </a:prstGeom>
          <a:noFill/>
        </p:spPr>
        <p:txBody>
          <a:bodyPr wrap="square" rtlCol="0">
            <a:spAutoFit/>
          </a:bodyPr>
          <a:lstStyle/>
          <a:p>
            <a:pPr algn="ctr"/>
            <a:r>
              <a:rPr lang="en-US" dirty="0"/>
              <a:t>[Insert F-L-V animation for short fibers]</a:t>
            </a:r>
          </a:p>
        </p:txBody>
      </p:sp>
      <p:sp>
        <p:nvSpPr>
          <p:cNvPr id="11" name="TextBox 10">
            <a:extLst>
              <a:ext uri="{FF2B5EF4-FFF2-40B4-BE49-F238E27FC236}">
                <a16:creationId xmlns:a16="http://schemas.microsoft.com/office/drawing/2014/main" id="{2A0E9E25-D9CC-8545-A9A9-B036D2026991}"/>
              </a:ext>
            </a:extLst>
          </p:cNvPr>
          <p:cNvSpPr txBox="1"/>
          <p:nvPr/>
        </p:nvSpPr>
        <p:spPr>
          <a:xfrm>
            <a:off x="4866756" y="1644036"/>
            <a:ext cx="4310320" cy="369332"/>
          </a:xfrm>
          <a:prstGeom prst="rect">
            <a:avLst/>
          </a:prstGeom>
          <a:noFill/>
        </p:spPr>
        <p:txBody>
          <a:bodyPr wrap="square" rtlCol="0">
            <a:spAutoFit/>
          </a:bodyPr>
          <a:lstStyle/>
          <a:p>
            <a:pPr algn="ctr"/>
            <a:r>
              <a:rPr lang="en-US" dirty="0"/>
              <a:t>[Insert F-L-V animation for long fibers]</a:t>
            </a:r>
          </a:p>
        </p:txBody>
      </p:sp>
    </p:spTree>
    <p:extLst>
      <p:ext uri="{BB962C8B-B14F-4D97-AF65-F5344CB8AC3E}">
        <p14:creationId xmlns:p14="http://schemas.microsoft.com/office/powerpoint/2010/main" val="4548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77"/>
            <a:ext cx="9144001" cy="1452240"/>
          </a:xfrm>
        </p:spPr>
        <p:txBody>
          <a:bodyPr>
            <a:normAutofit/>
          </a:bodyPr>
          <a:lstStyle/>
          <a:p>
            <a:r>
              <a:rPr lang="en-US" sz="3600" b="1" dirty="0">
                <a:solidFill>
                  <a:schemeClr val="bg1"/>
                </a:solidFill>
                <a:latin typeface="+mn-lt"/>
              </a:rPr>
              <a:t>Ongoing studies – Combined Morphological and Functional Studies</a:t>
            </a:r>
          </a:p>
        </p:txBody>
      </p:sp>
      <p:sp>
        <p:nvSpPr>
          <p:cNvPr id="3" name="Content Placeholder 2"/>
          <p:cNvSpPr>
            <a:spLocks noGrp="1"/>
          </p:cNvSpPr>
          <p:nvPr>
            <p:ph idx="1"/>
          </p:nvPr>
        </p:nvSpPr>
        <p:spPr>
          <a:xfrm>
            <a:off x="104913" y="1491491"/>
            <a:ext cx="9113794" cy="1377219"/>
          </a:xfrm>
        </p:spPr>
        <p:txBody>
          <a:bodyPr>
            <a:normAutofit/>
          </a:bodyPr>
          <a:lstStyle/>
          <a:p>
            <a:r>
              <a:rPr lang="en-US" sz="2800" dirty="0"/>
              <a:t>Similar protocol – active vs. inactive groups during growth</a:t>
            </a:r>
          </a:p>
          <a:p>
            <a:pPr marL="685800" lvl="2" indent="0">
              <a:buNone/>
            </a:pPr>
            <a:endParaRPr lang="en-US" sz="1800" dirty="0">
              <a:solidFill>
                <a:srgbClr val="FF0000"/>
              </a:solidFill>
              <a:sym typeface="Wingdings"/>
            </a:endParaRPr>
          </a:p>
          <a:p>
            <a:endParaRPr lang="en-US" sz="2800" dirty="0">
              <a:sym typeface="Wingdings"/>
            </a:endParaRPr>
          </a:p>
        </p:txBody>
      </p:sp>
      <p:grpSp>
        <p:nvGrpSpPr>
          <p:cNvPr id="6" name="Group 5"/>
          <p:cNvGrpSpPr/>
          <p:nvPr/>
        </p:nvGrpSpPr>
        <p:grpSpPr>
          <a:xfrm>
            <a:off x="0" y="1753909"/>
            <a:ext cx="9009204" cy="4984563"/>
            <a:chOff x="30209" y="1763425"/>
            <a:chExt cx="9009204" cy="4984563"/>
          </a:xfrm>
        </p:grpSpPr>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23560" y="4495124"/>
              <a:ext cx="2100322" cy="2252864"/>
            </a:xfrm>
            <a:prstGeom prst="rect">
              <a:avLst/>
            </a:prstGeom>
            <a:scene3d>
              <a:camera prst="orthographicFront">
                <a:rot lat="0" lon="10800000" rev="0"/>
              </a:camera>
              <a:lightRig rig="threePt" dir="t"/>
            </a:scene3d>
          </p:spPr>
        </p:pic>
        <p:sp>
          <p:nvSpPr>
            <p:cNvPr id="8" name="Content Placeholder 2"/>
            <p:cNvSpPr txBox="1">
              <a:spLocks/>
            </p:cNvSpPr>
            <p:nvPr/>
          </p:nvSpPr>
          <p:spPr>
            <a:xfrm>
              <a:off x="30209" y="1763425"/>
              <a:ext cx="9009204" cy="10156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endParaRPr lang="en-US" sz="2400" dirty="0"/>
            </a:p>
            <a:p>
              <a:pPr lvl="1"/>
              <a:r>
                <a:rPr lang="en-US" sz="2400" dirty="0"/>
                <a:t>MRI Assessment of moment arms underway</a:t>
              </a:r>
            </a:p>
            <a:p>
              <a:pPr marL="685800" lvl="2" indent="0">
                <a:buNone/>
              </a:pPr>
              <a:endParaRPr lang="en-US" sz="1800" dirty="0">
                <a:solidFill>
                  <a:srgbClr val="FF0000"/>
                </a:solidFill>
                <a:sym typeface="Wingdings"/>
              </a:endParaRPr>
            </a:p>
            <a:p>
              <a:endParaRPr lang="en-US" sz="2800" dirty="0">
                <a:sym typeface="Wingdings"/>
              </a:endParaRPr>
            </a:p>
          </p:txBody>
        </p:sp>
      </p:grpSp>
      <p:sp>
        <p:nvSpPr>
          <p:cNvPr id="9" name="Content Placeholder 2"/>
          <p:cNvSpPr txBox="1">
            <a:spLocks/>
          </p:cNvSpPr>
          <p:nvPr/>
        </p:nvSpPr>
        <p:spPr>
          <a:xfrm>
            <a:off x="29882" y="2343143"/>
            <a:ext cx="9009204" cy="14220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endParaRPr lang="en-US" sz="2400" dirty="0"/>
          </a:p>
          <a:p>
            <a:pPr lvl="1"/>
            <a:r>
              <a:rPr lang="en-US" sz="2400" dirty="0"/>
              <a:t>Running Energetics:  Active birds have a similar </a:t>
            </a:r>
            <a:r>
              <a:rPr lang="en-US" sz="2400" u="sng" dirty="0"/>
              <a:t>sub-max </a:t>
            </a:r>
            <a:r>
              <a:rPr lang="en-US" sz="2400" dirty="0"/>
              <a:t>energy cost of locomotion.  </a:t>
            </a:r>
          </a:p>
        </p:txBody>
      </p:sp>
      <p:grpSp>
        <p:nvGrpSpPr>
          <p:cNvPr id="19" name="Group 18"/>
          <p:cNvGrpSpPr/>
          <p:nvPr/>
        </p:nvGrpSpPr>
        <p:grpSpPr>
          <a:xfrm>
            <a:off x="30209" y="3478668"/>
            <a:ext cx="9263204" cy="3274744"/>
            <a:chOff x="30209" y="3478668"/>
            <a:chExt cx="9263204" cy="3274744"/>
          </a:xfrm>
        </p:grpSpPr>
        <p:grpSp>
          <p:nvGrpSpPr>
            <p:cNvPr id="18" name="Group 17"/>
            <p:cNvGrpSpPr/>
            <p:nvPr/>
          </p:nvGrpSpPr>
          <p:grpSpPr>
            <a:xfrm>
              <a:off x="30209" y="3478668"/>
              <a:ext cx="9263204" cy="3274744"/>
              <a:chOff x="30209" y="3478668"/>
              <a:chExt cx="9263204" cy="3274744"/>
            </a:xfrm>
          </p:grpSpPr>
          <p:sp>
            <p:nvSpPr>
              <p:cNvPr id="10" name="Content Placeholder 2"/>
              <p:cNvSpPr txBox="1">
                <a:spLocks/>
              </p:cNvSpPr>
              <p:nvPr/>
            </p:nvSpPr>
            <p:spPr>
              <a:xfrm>
                <a:off x="30209" y="3478668"/>
                <a:ext cx="9263204" cy="9887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2400" dirty="0"/>
                  <a:t>Vertical Jumping:  Active birds have greater </a:t>
                </a:r>
                <a:r>
                  <a:rPr lang="en-US" sz="2400" u="sng" dirty="0"/>
                  <a:t>max</a:t>
                </a:r>
                <a:r>
                  <a:rPr lang="en-US" sz="2400" dirty="0"/>
                  <a:t> vertical GRF and greater acceleration (does not appear accounted for by muscle size)</a:t>
                </a:r>
                <a:endParaRPr lang="en-US" sz="2400" dirty="0">
                  <a:sym typeface="Wingdings"/>
                </a:endParaRPr>
              </a:p>
              <a:p>
                <a:pPr marL="685800" lvl="2" indent="0">
                  <a:buNone/>
                </a:pPr>
                <a:endParaRPr lang="en-US" sz="1800" dirty="0">
                  <a:solidFill>
                    <a:srgbClr val="FF0000"/>
                  </a:solidFill>
                  <a:sym typeface="Wingdings"/>
                </a:endParaRPr>
              </a:p>
              <a:p>
                <a:endParaRPr lang="en-US" sz="2800" dirty="0">
                  <a:sym typeface="Wingdings"/>
                </a:endParaRPr>
              </a:p>
            </p:txBody>
          </p:sp>
          <p:grpSp>
            <p:nvGrpSpPr>
              <p:cNvPr id="17" name="Group 16"/>
              <p:cNvGrpSpPr/>
              <p:nvPr/>
            </p:nvGrpSpPr>
            <p:grpSpPr>
              <a:xfrm>
                <a:off x="6335059" y="4422588"/>
                <a:ext cx="2106706" cy="2330824"/>
                <a:chOff x="6335059" y="4422588"/>
                <a:chExt cx="2106706" cy="2330824"/>
              </a:xfrm>
            </p:grpSpPr>
            <p:pic>
              <p:nvPicPr>
                <p:cNvPr id="11" name="Picture 10" descr="Screen Shot 2017-08-03 at 10.41.53 PM.png"/>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499413" y="4422588"/>
                  <a:ext cx="1721197" cy="2226234"/>
                </a:xfrm>
                <a:prstGeom prst="rect">
                  <a:avLst/>
                </a:prstGeom>
              </p:spPr>
            </p:pic>
            <p:sp>
              <p:nvSpPr>
                <p:cNvPr id="12" name="Rectangle 11"/>
                <p:cNvSpPr/>
                <p:nvPr/>
              </p:nvSpPr>
              <p:spPr>
                <a:xfrm>
                  <a:off x="6335059" y="4482353"/>
                  <a:ext cx="2106706" cy="227105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7216588" y="4676588"/>
                  <a:ext cx="254000" cy="1763060"/>
                </a:xfrm>
                <a:prstGeom prst="straightConnector1">
                  <a:avLst/>
                </a:prstGeom>
                <a:ln w="28575" cmpd="sng">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grpSp>
        </p:grpSp>
        <p:sp>
          <p:nvSpPr>
            <p:cNvPr id="13" name="Rectangle 12"/>
            <p:cNvSpPr/>
            <p:nvPr/>
          </p:nvSpPr>
          <p:spPr>
            <a:xfrm>
              <a:off x="6711577" y="6502401"/>
              <a:ext cx="1461247" cy="20618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1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76"/>
            <a:ext cx="9144001" cy="1367016"/>
          </a:xfrm>
        </p:spPr>
        <p:txBody>
          <a:bodyPr>
            <a:normAutofit/>
          </a:bodyPr>
          <a:lstStyle/>
          <a:p>
            <a:r>
              <a:rPr lang="en-US" sz="3600" b="1" dirty="0">
                <a:solidFill>
                  <a:schemeClr val="bg1"/>
                </a:solidFill>
                <a:latin typeface="+mn-lt"/>
              </a:rPr>
              <a:t>Conclusion</a:t>
            </a:r>
          </a:p>
        </p:txBody>
      </p:sp>
      <p:sp>
        <p:nvSpPr>
          <p:cNvPr id="3" name="Content Placeholder 2"/>
          <p:cNvSpPr>
            <a:spLocks noGrp="1"/>
          </p:cNvSpPr>
          <p:nvPr>
            <p:ph idx="1"/>
          </p:nvPr>
        </p:nvSpPr>
        <p:spPr>
          <a:xfrm>
            <a:off x="236583" y="1600202"/>
            <a:ext cx="8538519" cy="1029446"/>
          </a:xfrm>
        </p:spPr>
        <p:txBody>
          <a:bodyPr>
            <a:normAutofit/>
          </a:bodyPr>
          <a:lstStyle/>
          <a:p>
            <a:pPr marL="0" indent="0" algn="ctr">
              <a:buNone/>
            </a:pPr>
            <a:r>
              <a:rPr lang="en-US" sz="3000" b="1" dirty="0"/>
              <a:t>FOR THE FIRST TIME WE SHOW THAT:   </a:t>
            </a:r>
          </a:p>
          <a:p>
            <a:endParaRPr lang="en-US" dirty="0"/>
          </a:p>
          <a:p>
            <a:pPr marL="0" indent="0">
              <a:buNone/>
            </a:pPr>
            <a:endParaRPr lang="en-US" dirty="0"/>
          </a:p>
        </p:txBody>
      </p:sp>
      <p:sp>
        <p:nvSpPr>
          <p:cNvPr id="4" name="TextBox 3"/>
          <p:cNvSpPr txBox="1"/>
          <p:nvPr/>
        </p:nvSpPr>
        <p:spPr>
          <a:xfrm>
            <a:off x="254002" y="4827432"/>
            <a:ext cx="8740588" cy="1231106"/>
          </a:xfrm>
          <a:prstGeom prst="rect">
            <a:avLst/>
          </a:prstGeom>
          <a:noFill/>
        </p:spPr>
        <p:txBody>
          <a:bodyPr wrap="square" rtlCol="0">
            <a:spAutoFit/>
          </a:bodyPr>
          <a:lstStyle/>
          <a:p>
            <a:pPr algn="ctr"/>
            <a:r>
              <a:rPr lang="en-US" sz="2800" i="1" dirty="0"/>
              <a:t>Long-term goal:</a:t>
            </a:r>
          </a:p>
          <a:p>
            <a:pPr algn="ctr"/>
            <a:r>
              <a:rPr lang="en-US" sz="2800" i="1" dirty="0">
                <a:sym typeface="Wingdings"/>
              </a:rPr>
              <a:t>Can active adulthood reverse effects of inactive childhood?</a:t>
            </a:r>
            <a:endParaRPr lang="en-US" sz="2800" i="1" dirty="0"/>
          </a:p>
          <a:p>
            <a:pPr algn="ctr"/>
            <a:endParaRPr lang="en-US" dirty="0"/>
          </a:p>
        </p:txBody>
      </p:sp>
      <p:grpSp>
        <p:nvGrpSpPr>
          <p:cNvPr id="5" name="Group 4"/>
          <p:cNvGrpSpPr/>
          <p:nvPr/>
        </p:nvGrpSpPr>
        <p:grpSpPr>
          <a:xfrm>
            <a:off x="441615" y="2498130"/>
            <a:ext cx="8022733" cy="1999164"/>
            <a:chOff x="584571" y="4111777"/>
            <a:chExt cx="8022733" cy="1249657"/>
          </a:xfrm>
        </p:grpSpPr>
        <p:sp>
          <p:nvSpPr>
            <p:cNvPr id="6" name="Rounded Rectangle 5"/>
            <p:cNvSpPr/>
            <p:nvPr/>
          </p:nvSpPr>
          <p:spPr>
            <a:xfrm>
              <a:off x="584571" y="4111777"/>
              <a:ext cx="8022733" cy="1249657"/>
            </a:xfrm>
            <a:prstGeom prst="roundRect">
              <a:avLst/>
            </a:prstGeom>
            <a:solidFill>
              <a:srgbClr val="1C70C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68360" y="4164427"/>
              <a:ext cx="7886648" cy="1183267"/>
            </a:xfrm>
            <a:prstGeom prst="rect">
              <a:avLst/>
            </a:prstGeom>
            <a:noFill/>
            <a:ln w="31750">
              <a:no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lgn="ctr">
                <a:buNone/>
              </a:pPr>
              <a:r>
                <a:rPr lang="en-US" sz="3200" dirty="0">
                  <a:solidFill>
                    <a:srgbClr val="FFFFFF"/>
                  </a:solidFill>
                </a:rPr>
                <a:t>High-acceleration training during growth allows musculoskeletal system to adapt to movements requiring power over long muscle excursions.</a:t>
              </a:r>
            </a:p>
          </p:txBody>
        </p:sp>
      </p:grpSp>
    </p:spTree>
    <p:extLst>
      <p:ext uri="{BB962C8B-B14F-4D97-AF65-F5344CB8AC3E}">
        <p14:creationId xmlns:p14="http://schemas.microsoft.com/office/powerpoint/2010/main" val="19511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695"/>
            <a:ext cx="7886701" cy="1170610"/>
          </a:xfrm>
        </p:spPr>
        <p:txBody>
          <a:bodyPr>
            <a:normAutofit/>
          </a:bodyPr>
          <a:lstStyle/>
          <a:p>
            <a:r>
              <a:rPr lang="en-US" sz="3600" b="1" dirty="0">
                <a:solidFill>
                  <a:schemeClr val="bg1"/>
                </a:solidFill>
                <a:latin typeface="+mn-lt"/>
              </a:rPr>
              <a:t>Acknowledgements</a:t>
            </a:r>
          </a:p>
        </p:txBody>
      </p:sp>
      <p:sp>
        <p:nvSpPr>
          <p:cNvPr id="3" name="TextBox 2"/>
          <p:cNvSpPr txBox="1"/>
          <p:nvPr/>
        </p:nvSpPr>
        <p:spPr>
          <a:xfrm>
            <a:off x="306281" y="4292587"/>
            <a:ext cx="5558943" cy="1200329"/>
          </a:xfrm>
          <a:prstGeom prst="rect">
            <a:avLst/>
          </a:prstGeom>
          <a:noFill/>
        </p:spPr>
        <p:txBody>
          <a:bodyPr wrap="square" rtlCol="0">
            <a:spAutoFit/>
          </a:bodyPr>
          <a:lstStyle/>
          <a:p>
            <a:r>
              <a:rPr lang="en-US" sz="2400" b="1" u="sng" dirty="0"/>
              <a:t>Funding</a:t>
            </a:r>
          </a:p>
          <a:p>
            <a:r>
              <a:rPr lang="en-US" sz="2400" dirty="0"/>
              <a:t>Center for Human Evolution and Diversity Seed Grant</a:t>
            </a:r>
          </a:p>
        </p:txBody>
      </p:sp>
      <p:pic>
        <p:nvPicPr>
          <p:cNvPr id="13" name="Picture 12"/>
          <p:cNvPicPr>
            <a:picLocks noChangeAspect="1"/>
          </p:cNvPicPr>
          <p:nvPr/>
        </p:nvPicPr>
        <p:blipFill>
          <a:blip r:embed="rId3"/>
          <a:stretch>
            <a:fillRect/>
          </a:stretch>
        </p:blipFill>
        <p:spPr>
          <a:xfrm>
            <a:off x="306281" y="5663537"/>
            <a:ext cx="6041767" cy="85796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874329" y="2734693"/>
            <a:ext cx="2024742" cy="3612390"/>
          </a:xfrm>
          <a:prstGeom prst="rect">
            <a:avLst/>
          </a:prstGeom>
        </p:spPr>
      </p:pic>
      <p:sp>
        <p:nvSpPr>
          <p:cNvPr id="5" name="Oval Callout 4"/>
          <p:cNvSpPr/>
          <p:nvPr/>
        </p:nvSpPr>
        <p:spPr>
          <a:xfrm>
            <a:off x="5201730" y="1015737"/>
            <a:ext cx="3583156" cy="1368234"/>
          </a:xfrm>
          <a:prstGeom prst="wedgeEllipseCallout">
            <a:avLst>
              <a:gd name="adj1" fmla="val 16500"/>
              <a:gd name="adj2" fmla="val 9531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65669" y="1358808"/>
            <a:ext cx="2655277" cy="707886"/>
          </a:xfrm>
          <a:prstGeom prst="rect">
            <a:avLst/>
          </a:prstGeom>
          <a:noFill/>
        </p:spPr>
        <p:txBody>
          <a:bodyPr wrap="square" rtlCol="0">
            <a:spAutoFit/>
          </a:bodyPr>
          <a:lstStyle/>
          <a:p>
            <a:pPr algn="ctr"/>
            <a:r>
              <a:rPr lang="en-US" sz="4000" b="1" dirty="0"/>
              <a:t>Questions?</a:t>
            </a:r>
          </a:p>
        </p:txBody>
      </p:sp>
      <p:sp>
        <p:nvSpPr>
          <p:cNvPr id="10" name="TextBox 9"/>
          <p:cNvSpPr txBox="1"/>
          <p:nvPr/>
        </p:nvSpPr>
        <p:spPr>
          <a:xfrm>
            <a:off x="306281" y="1816143"/>
            <a:ext cx="6563254" cy="3046988"/>
          </a:xfrm>
          <a:prstGeom prst="rect">
            <a:avLst/>
          </a:prstGeom>
          <a:noFill/>
        </p:spPr>
        <p:txBody>
          <a:bodyPr wrap="square" numCol="2" rtlCol="0">
            <a:spAutoFit/>
          </a:bodyPr>
          <a:lstStyle/>
          <a:p>
            <a:r>
              <a:rPr lang="en-US" sz="2400" dirty="0"/>
              <a:t>Tim Ryan, PhD</a:t>
            </a:r>
          </a:p>
          <a:p>
            <a:r>
              <a:rPr lang="en-US" sz="2400" dirty="0"/>
              <a:t>Thomas Neuberger, PhD</a:t>
            </a:r>
          </a:p>
          <a:p>
            <a:r>
              <a:rPr lang="en-US" sz="2400" dirty="0"/>
              <a:t>Emily </a:t>
            </a:r>
            <a:r>
              <a:rPr lang="en-US" sz="2400" dirty="0" err="1"/>
              <a:t>Southmayd</a:t>
            </a:r>
            <a:r>
              <a:rPr lang="en-US" sz="2400" dirty="0"/>
              <a:t>, M.S.</a:t>
            </a:r>
          </a:p>
          <a:p>
            <a:r>
              <a:rPr lang="en-US" sz="2400" dirty="0"/>
              <a:t>Adam De </a:t>
            </a:r>
            <a:r>
              <a:rPr lang="en-US" sz="2400" dirty="0" err="1"/>
              <a:t>Boef</a:t>
            </a:r>
            <a:endParaRPr lang="en-US" sz="2400" dirty="0"/>
          </a:p>
          <a:p>
            <a:r>
              <a:rPr lang="en-US" sz="2400" dirty="0" err="1"/>
              <a:t>Leighann</a:t>
            </a:r>
            <a:r>
              <a:rPr lang="en-US" sz="2400" dirty="0"/>
              <a:t> </a:t>
            </a:r>
            <a:r>
              <a:rPr lang="en-US" sz="2400" dirty="0" err="1"/>
              <a:t>Warholak</a:t>
            </a:r>
            <a:endParaRPr lang="en-US" sz="2400" dirty="0"/>
          </a:p>
          <a:p>
            <a:endParaRPr lang="en-US" sz="2400" dirty="0"/>
          </a:p>
          <a:p>
            <a:endParaRPr lang="en-US" sz="2400" dirty="0"/>
          </a:p>
          <a:p>
            <a:endParaRPr lang="en-US" sz="2400" dirty="0"/>
          </a:p>
          <a:p>
            <a:r>
              <a:rPr lang="en-US" sz="2400" dirty="0"/>
              <a:t>Justin </a:t>
            </a:r>
            <a:r>
              <a:rPr lang="en-US" sz="2400" dirty="0" err="1"/>
              <a:t>Csaszar</a:t>
            </a:r>
            <a:endParaRPr lang="en-US" sz="2400" dirty="0"/>
          </a:p>
          <a:p>
            <a:r>
              <a:rPr lang="en-US" sz="2400" dirty="0"/>
              <a:t>Paige Reynolds</a:t>
            </a:r>
          </a:p>
          <a:p>
            <a:r>
              <a:rPr lang="en-US" sz="2400" dirty="0" err="1"/>
              <a:t>Sina</a:t>
            </a:r>
            <a:r>
              <a:rPr lang="en-US" sz="2400" dirty="0"/>
              <a:t> </a:t>
            </a:r>
            <a:r>
              <a:rPr lang="en-US" sz="2400" dirty="0" err="1"/>
              <a:t>Pooresmaeil</a:t>
            </a:r>
            <a:endParaRPr lang="en-US" sz="2400" dirty="0"/>
          </a:p>
          <a:p>
            <a:r>
              <a:rPr lang="en-US" sz="2400" dirty="0"/>
              <a:t>Tyler </a:t>
            </a:r>
            <a:r>
              <a:rPr lang="en-US" sz="2400" dirty="0" err="1"/>
              <a:t>Faimont</a:t>
            </a:r>
            <a:endParaRPr lang="en-US" sz="2400" dirty="0"/>
          </a:p>
          <a:p>
            <a:endParaRPr lang="en-US" dirty="0"/>
          </a:p>
        </p:txBody>
      </p:sp>
    </p:spTree>
    <p:extLst>
      <p:ext uri="{BB962C8B-B14F-4D97-AF65-F5344CB8AC3E}">
        <p14:creationId xmlns:p14="http://schemas.microsoft.com/office/powerpoint/2010/main" val="22549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clrChange>
              <a:clrFrom>
                <a:srgbClr val="FFFFFF"/>
              </a:clrFrom>
              <a:clrTo>
                <a:srgbClr val="FFFFFF">
                  <a:alpha val="0"/>
                </a:srgbClr>
              </a:clrTo>
            </a:clrChange>
            <a:grayscl/>
            <a:extLst>
              <a:ext uri="{28A0092B-C50C-407E-A947-70E740481C1C}">
                <a14:useLocalDpi xmlns:a14="http://schemas.microsoft.com/office/drawing/2010/main"/>
              </a:ext>
            </a:extLst>
          </a:blip>
          <a:srcRect/>
          <a:stretch/>
        </p:blipFill>
        <p:spPr>
          <a:xfrm>
            <a:off x="2130722" y="854113"/>
            <a:ext cx="2082220" cy="5431031"/>
          </a:xfrm>
          <a:prstGeom prst="rect">
            <a:avLst/>
          </a:prstGeom>
        </p:spPr>
      </p:pic>
      <p:sp>
        <p:nvSpPr>
          <p:cNvPr id="6" name="Shape 199"/>
          <p:cNvSpPr txBox="1">
            <a:spLocks noGrp="1"/>
          </p:cNvSpPr>
          <p:nvPr>
            <p:ph type="title"/>
          </p:nvPr>
        </p:nvSpPr>
        <p:spPr>
          <a:xfrm>
            <a:off x="115460" y="363413"/>
            <a:ext cx="9144000" cy="636998"/>
          </a:xfrm>
          <a:prstGeom prst="rect">
            <a:avLst/>
          </a:prstGeom>
          <a:noFill/>
          <a:ln>
            <a:noFill/>
          </a:ln>
        </p:spPr>
        <p:txBody>
          <a:bodyPr vert="horz" lIns="91425" tIns="45700" rIns="91425" bIns="45700" rtlCol="0" anchor="ctr" anchorCtr="0">
            <a:noAutofit/>
          </a:bodyPr>
          <a:lstStyle/>
          <a:p>
            <a:pPr>
              <a:spcBef>
                <a:spcPts val="0"/>
              </a:spcBef>
              <a:buClr>
                <a:schemeClr val="dk1"/>
              </a:buClr>
              <a:buSzPct val="25000"/>
            </a:pPr>
            <a:r>
              <a:rPr lang="en-US" sz="3600" b="1" dirty="0">
                <a:solidFill>
                  <a:schemeClr val="bg1"/>
                </a:solidFill>
                <a:latin typeface="Calibri"/>
                <a:ea typeface="Calibri"/>
                <a:cs typeface="Calibri"/>
                <a:sym typeface="Calibri"/>
              </a:rPr>
              <a:t>Musculoskeletal diversity: form &amp; function</a:t>
            </a:r>
          </a:p>
        </p:txBody>
      </p:sp>
      <p:sp>
        <p:nvSpPr>
          <p:cNvPr id="8" name="Rectangle 3"/>
          <p:cNvSpPr txBox="1">
            <a:spLocks noChangeArrowheads="1"/>
          </p:cNvSpPr>
          <p:nvPr/>
        </p:nvSpPr>
        <p:spPr bwMode="auto">
          <a:xfrm>
            <a:off x="1009135" y="5407025"/>
            <a:ext cx="3253985" cy="111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2800" dirty="0">
                <a:latin typeface="Calibri" charset="0"/>
              </a:rPr>
              <a:t>Digitigrade  </a:t>
            </a:r>
          </a:p>
          <a:p>
            <a:pPr algn="ctr" eaLnBrk="1" hangingPunct="1"/>
            <a:r>
              <a:rPr lang="en-US" altLang="ja-JP" sz="2800" dirty="0">
                <a:latin typeface="Calibri" charset="0"/>
              </a:rPr>
              <a:t>(speed / economy)</a:t>
            </a:r>
          </a:p>
        </p:txBody>
      </p:sp>
      <p:sp>
        <p:nvSpPr>
          <p:cNvPr id="10" name="Rectangle 3"/>
          <p:cNvSpPr txBox="1">
            <a:spLocks noChangeArrowheads="1"/>
          </p:cNvSpPr>
          <p:nvPr/>
        </p:nvSpPr>
        <p:spPr bwMode="auto">
          <a:xfrm>
            <a:off x="5025100" y="5522298"/>
            <a:ext cx="2979114" cy="111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Bef>
                <a:spcPct val="20000"/>
              </a:spcBef>
              <a:spcAft>
                <a:spcPct val="50000"/>
              </a:spcAft>
            </a:pPr>
            <a:r>
              <a:rPr lang="en-US" altLang="ja-JP" sz="2800" dirty="0" err="1">
                <a:latin typeface="Calibri" charset="0"/>
              </a:rPr>
              <a:t>Plantigrade</a:t>
            </a:r>
            <a:r>
              <a:rPr lang="en-US" altLang="ja-JP" sz="2800" dirty="0">
                <a:latin typeface="Calibri" charset="0"/>
              </a:rPr>
              <a:t>   (weight support)</a:t>
            </a:r>
          </a:p>
        </p:txBody>
      </p:sp>
      <p:pic>
        <p:nvPicPr>
          <p:cNvPr id="2" name="Picture 1"/>
          <p:cNvPicPr>
            <a:picLocks noChangeAspect="1"/>
          </p:cNvPicPr>
          <p:nvPr/>
        </p:nvPicPr>
        <p:blipFill>
          <a:blip r:embed="rId4"/>
          <a:stretch>
            <a:fillRect/>
          </a:stretch>
        </p:blipFill>
        <p:spPr>
          <a:xfrm>
            <a:off x="4889036" y="2821809"/>
            <a:ext cx="3438086" cy="2519472"/>
          </a:xfrm>
          <a:prstGeom prst="rect">
            <a:avLst/>
          </a:prstGeom>
        </p:spPr>
      </p:pic>
    </p:spTree>
    <p:extLst>
      <p:ext uri="{BB962C8B-B14F-4D97-AF65-F5344CB8AC3E}">
        <p14:creationId xmlns:p14="http://schemas.microsoft.com/office/powerpoint/2010/main" val="238074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0" y="346918"/>
            <a:ext cx="9144000" cy="636998"/>
          </a:xfrm>
          <a:prstGeom prst="rect">
            <a:avLst/>
          </a:prstGeom>
          <a:noFill/>
          <a:ln>
            <a:noFill/>
          </a:ln>
        </p:spPr>
        <p:txBody>
          <a:bodyPr vert="horz" lIns="91425" tIns="45700" rIns="91425" bIns="45700" rtlCol="0" anchor="ctr" anchorCtr="0">
            <a:noAutofit/>
          </a:bodyPr>
          <a:lstStyle/>
          <a:p>
            <a:pPr>
              <a:spcBef>
                <a:spcPts val="0"/>
              </a:spcBef>
              <a:buClr>
                <a:schemeClr val="dk1"/>
              </a:buClr>
              <a:buSzPct val="25000"/>
            </a:pPr>
            <a:r>
              <a:rPr lang="en-US" sz="3600" b="1" dirty="0">
                <a:solidFill>
                  <a:schemeClr val="bg1"/>
                </a:solidFill>
                <a:latin typeface="Calibri"/>
                <a:ea typeface="Calibri"/>
                <a:cs typeface="Calibri"/>
                <a:sym typeface="Calibri"/>
              </a:rPr>
              <a:t>Musculoskeletal form &amp; function in humans</a:t>
            </a:r>
          </a:p>
        </p:txBody>
      </p:sp>
      <p:sp>
        <p:nvSpPr>
          <p:cNvPr id="3" name="TextBox 2"/>
          <p:cNvSpPr txBox="1"/>
          <p:nvPr/>
        </p:nvSpPr>
        <p:spPr>
          <a:xfrm>
            <a:off x="5274365" y="7606748"/>
            <a:ext cx="184731"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5053" y="2146301"/>
            <a:ext cx="8482256" cy="3255781"/>
          </a:xfrm>
          <a:prstGeom prst="rect">
            <a:avLst/>
          </a:prstGeom>
        </p:spPr>
      </p:pic>
      <p:sp>
        <p:nvSpPr>
          <p:cNvPr id="4" name="Up Arrow 3"/>
          <p:cNvSpPr/>
          <p:nvPr/>
        </p:nvSpPr>
        <p:spPr>
          <a:xfrm>
            <a:off x="1207064" y="5490002"/>
            <a:ext cx="342900" cy="673100"/>
          </a:xfrm>
          <a:prstGeom prst="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5361016" y="5449691"/>
            <a:ext cx="342900" cy="673100"/>
          </a:xfrm>
          <a:prstGeom prst="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8042729" y="5461000"/>
            <a:ext cx="342900" cy="673100"/>
          </a:xfrm>
          <a:prstGeom prst="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544210" y="5481156"/>
            <a:ext cx="342900" cy="673100"/>
          </a:xfrm>
          <a:prstGeom prst="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5400000">
            <a:off x="4951096" y="1981200"/>
            <a:ext cx="342900" cy="673100"/>
          </a:xfrm>
          <a:prstGeom prst="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5400000">
            <a:off x="484998" y="1966102"/>
            <a:ext cx="312704" cy="673100"/>
          </a:xfrm>
          <a:prstGeom prst="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6908" y="1502231"/>
            <a:ext cx="1935117" cy="461665"/>
          </a:xfrm>
          <a:prstGeom prst="rect">
            <a:avLst/>
          </a:prstGeom>
          <a:noFill/>
          <a:ln w="19050">
            <a:noFill/>
          </a:ln>
        </p:spPr>
        <p:txBody>
          <a:bodyPr wrap="square" rtlCol="0">
            <a:spAutoFit/>
          </a:bodyPr>
          <a:lstStyle/>
          <a:p>
            <a:pPr algn="ctr"/>
            <a:r>
              <a:rPr lang="en-US" sz="2400" b="1" dirty="0"/>
              <a:t>Non-Sprinter</a:t>
            </a:r>
          </a:p>
        </p:txBody>
      </p:sp>
      <p:sp>
        <p:nvSpPr>
          <p:cNvPr id="15" name="TextBox 14"/>
          <p:cNvSpPr txBox="1"/>
          <p:nvPr/>
        </p:nvSpPr>
        <p:spPr>
          <a:xfrm>
            <a:off x="5357303" y="1502231"/>
            <a:ext cx="1935117" cy="461665"/>
          </a:xfrm>
          <a:prstGeom prst="rect">
            <a:avLst/>
          </a:prstGeom>
          <a:noFill/>
          <a:ln w="19050">
            <a:noFill/>
          </a:ln>
        </p:spPr>
        <p:txBody>
          <a:bodyPr wrap="square" rtlCol="0">
            <a:spAutoFit/>
          </a:bodyPr>
          <a:lstStyle/>
          <a:p>
            <a:pPr algn="ctr"/>
            <a:r>
              <a:rPr lang="en-US" sz="2400" b="1" dirty="0"/>
              <a:t>Sprinter</a:t>
            </a:r>
          </a:p>
        </p:txBody>
      </p:sp>
      <p:sp>
        <p:nvSpPr>
          <p:cNvPr id="6" name="TextBox 5"/>
          <p:cNvSpPr txBox="1"/>
          <p:nvPr/>
        </p:nvSpPr>
        <p:spPr>
          <a:xfrm>
            <a:off x="4532812" y="6134102"/>
            <a:ext cx="2037806" cy="646331"/>
          </a:xfrm>
          <a:prstGeom prst="rect">
            <a:avLst/>
          </a:prstGeom>
          <a:noFill/>
        </p:spPr>
        <p:txBody>
          <a:bodyPr wrap="square" rtlCol="0">
            <a:spAutoFit/>
          </a:bodyPr>
          <a:lstStyle/>
          <a:p>
            <a:pPr algn="ctr"/>
            <a:r>
              <a:rPr lang="en-US" b="1" dirty="0"/>
              <a:t>Shorter heel</a:t>
            </a:r>
          </a:p>
          <a:p>
            <a:pPr algn="ctr"/>
            <a:r>
              <a:rPr lang="en-US" i="1" dirty="0"/>
              <a:t>(Baxter et al. 2012)</a:t>
            </a:r>
          </a:p>
        </p:txBody>
      </p:sp>
      <p:sp>
        <p:nvSpPr>
          <p:cNvPr id="16" name="TextBox 15"/>
          <p:cNvSpPr txBox="1"/>
          <p:nvPr/>
        </p:nvSpPr>
        <p:spPr>
          <a:xfrm>
            <a:off x="7023826" y="6134102"/>
            <a:ext cx="2037806" cy="646331"/>
          </a:xfrm>
          <a:prstGeom prst="rect">
            <a:avLst/>
          </a:prstGeom>
          <a:noFill/>
        </p:spPr>
        <p:txBody>
          <a:bodyPr wrap="square" rtlCol="0">
            <a:spAutoFit/>
          </a:bodyPr>
          <a:lstStyle/>
          <a:p>
            <a:pPr algn="ctr"/>
            <a:r>
              <a:rPr lang="en-US" b="1" dirty="0"/>
              <a:t>Longer toes</a:t>
            </a:r>
          </a:p>
          <a:p>
            <a:pPr algn="ctr"/>
            <a:r>
              <a:rPr lang="en-US" i="1" dirty="0"/>
              <a:t>(Baxter et al. 2012)</a:t>
            </a:r>
          </a:p>
        </p:txBody>
      </p:sp>
      <p:sp>
        <p:nvSpPr>
          <p:cNvPr id="17" name="TextBox 16"/>
          <p:cNvSpPr txBox="1"/>
          <p:nvPr/>
        </p:nvSpPr>
        <p:spPr>
          <a:xfrm>
            <a:off x="3421290" y="2477209"/>
            <a:ext cx="2037806" cy="1200329"/>
          </a:xfrm>
          <a:prstGeom prst="rect">
            <a:avLst/>
          </a:prstGeom>
          <a:noFill/>
        </p:spPr>
        <p:txBody>
          <a:bodyPr wrap="square" rtlCol="0">
            <a:spAutoFit/>
          </a:bodyPr>
          <a:lstStyle/>
          <a:p>
            <a:pPr algn="ctr"/>
            <a:r>
              <a:rPr lang="en-US" b="1" dirty="0"/>
              <a:t>Longer fascicles,</a:t>
            </a:r>
          </a:p>
          <a:p>
            <a:pPr algn="ctr"/>
            <a:r>
              <a:rPr lang="en-US" b="1" dirty="0"/>
              <a:t>Smaller </a:t>
            </a:r>
            <a:r>
              <a:rPr lang="en-US" b="1" dirty="0" err="1"/>
              <a:t>pennation</a:t>
            </a:r>
            <a:r>
              <a:rPr lang="en-US" b="1" dirty="0"/>
              <a:t> angle</a:t>
            </a:r>
          </a:p>
          <a:p>
            <a:pPr algn="ctr"/>
            <a:r>
              <a:rPr lang="en-US" i="1" dirty="0"/>
              <a:t>(Abe et al. 2000)</a:t>
            </a:r>
          </a:p>
        </p:txBody>
      </p:sp>
    </p:spTree>
    <p:extLst>
      <p:ext uri="{BB962C8B-B14F-4D97-AF65-F5344CB8AC3E}">
        <p14:creationId xmlns:p14="http://schemas.microsoft.com/office/powerpoint/2010/main" val="29963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6"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76"/>
            <a:ext cx="9144001" cy="1384000"/>
          </a:xfrm>
        </p:spPr>
        <p:txBody>
          <a:bodyPr>
            <a:normAutofit/>
          </a:bodyPr>
          <a:lstStyle/>
          <a:p>
            <a:r>
              <a:rPr lang="en-US" sz="3600" b="1" dirty="0">
                <a:solidFill>
                  <a:schemeClr val="bg1"/>
                </a:solidFill>
                <a:latin typeface="+mn-lt"/>
              </a:rPr>
              <a:t>Acceleration:  Long fibers and small moment arms enhance force generation</a:t>
            </a:r>
          </a:p>
        </p:txBody>
      </p:sp>
      <p:sp>
        <p:nvSpPr>
          <p:cNvPr id="7" name="TextBox 6"/>
          <p:cNvSpPr txBox="1"/>
          <p:nvPr/>
        </p:nvSpPr>
        <p:spPr>
          <a:xfrm>
            <a:off x="6347793" y="1958053"/>
            <a:ext cx="2796209" cy="830997"/>
          </a:xfrm>
          <a:prstGeom prst="rect">
            <a:avLst/>
          </a:prstGeom>
          <a:noFill/>
        </p:spPr>
        <p:txBody>
          <a:bodyPr wrap="square" rtlCol="0">
            <a:spAutoFit/>
          </a:bodyPr>
          <a:lstStyle/>
          <a:p>
            <a:r>
              <a:rPr lang="en-US" sz="2400" dirty="0"/>
              <a:t>Short fascicle length</a:t>
            </a:r>
          </a:p>
          <a:p>
            <a:r>
              <a:rPr lang="en-US" sz="2400" dirty="0"/>
              <a:t>Large moment arm</a:t>
            </a:r>
          </a:p>
        </p:txBody>
      </p:sp>
      <p:sp>
        <p:nvSpPr>
          <p:cNvPr id="8" name="TextBox 7"/>
          <p:cNvSpPr txBox="1"/>
          <p:nvPr/>
        </p:nvSpPr>
        <p:spPr>
          <a:xfrm>
            <a:off x="6248402" y="3377793"/>
            <a:ext cx="2796209" cy="830997"/>
          </a:xfrm>
          <a:prstGeom prst="rect">
            <a:avLst/>
          </a:prstGeom>
          <a:noFill/>
        </p:spPr>
        <p:txBody>
          <a:bodyPr wrap="square" rtlCol="0">
            <a:spAutoFit/>
          </a:bodyPr>
          <a:lstStyle/>
          <a:p>
            <a:r>
              <a:rPr lang="en-US" sz="2400" dirty="0"/>
              <a:t>Long fascicle length</a:t>
            </a:r>
          </a:p>
          <a:p>
            <a:r>
              <a:rPr lang="en-US" sz="2400" dirty="0"/>
              <a:t>Large moment arm</a:t>
            </a:r>
          </a:p>
        </p:txBody>
      </p:sp>
      <p:sp>
        <p:nvSpPr>
          <p:cNvPr id="9" name="TextBox 8"/>
          <p:cNvSpPr txBox="1"/>
          <p:nvPr/>
        </p:nvSpPr>
        <p:spPr>
          <a:xfrm>
            <a:off x="6248401" y="4901719"/>
            <a:ext cx="2796209" cy="830997"/>
          </a:xfrm>
          <a:prstGeom prst="rect">
            <a:avLst/>
          </a:prstGeom>
          <a:noFill/>
        </p:spPr>
        <p:txBody>
          <a:bodyPr wrap="square" rtlCol="0">
            <a:spAutoFit/>
          </a:bodyPr>
          <a:lstStyle/>
          <a:p>
            <a:r>
              <a:rPr lang="en-US" sz="2400" dirty="0"/>
              <a:t>Long fascicle length</a:t>
            </a:r>
          </a:p>
          <a:p>
            <a:r>
              <a:rPr lang="en-US" sz="2400" dirty="0"/>
              <a:t>Small moment arm</a:t>
            </a:r>
          </a:p>
        </p:txBody>
      </p:sp>
      <p:cxnSp>
        <p:nvCxnSpPr>
          <p:cNvPr id="12" name="Shape 184"/>
          <p:cNvCxnSpPr/>
          <p:nvPr/>
        </p:nvCxnSpPr>
        <p:spPr>
          <a:xfrm>
            <a:off x="5284927" y="2522583"/>
            <a:ext cx="14" cy="1921667"/>
          </a:xfrm>
          <a:prstGeom prst="straightConnector1">
            <a:avLst/>
          </a:prstGeom>
          <a:noFill/>
          <a:ln w="38100" cap="flat" cmpd="sng">
            <a:solidFill>
              <a:schemeClr val="dk1"/>
            </a:solidFill>
            <a:prstDash val="solid"/>
            <a:miter/>
            <a:headEnd type="none" w="med" len="med"/>
            <a:tailEnd type="none" w="med" len="med"/>
          </a:ln>
        </p:spPr>
      </p:cxnSp>
      <p:cxnSp>
        <p:nvCxnSpPr>
          <p:cNvPr id="13" name="Shape 185"/>
          <p:cNvCxnSpPr/>
          <p:nvPr/>
        </p:nvCxnSpPr>
        <p:spPr>
          <a:xfrm flipH="1">
            <a:off x="5266544" y="4426611"/>
            <a:ext cx="2390773" cy="0"/>
          </a:xfrm>
          <a:prstGeom prst="straightConnector1">
            <a:avLst/>
          </a:prstGeom>
          <a:noFill/>
          <a:ln w="34925" cap="flat" cmpd="sng">
            <a:solidFill>
              <a:schemeClr val="dk1"/>
            </a:solidFill>
            <a:prstDash val="solid"/>
            <a:miter/>
            <a:headEnd type="none" w="med" len="med"/>
            <a:tailEnd type="none" w="med" len="med"/>
          </a:ln>
        </p:spPr>
      </p:cxnSp>
      <p:sp>
        <p:nvSpPr>
          <p:cNvPr id="14" name="Shape 186"/>
          <p:cNvSpPr/>
          <p:nvPr/>
        </p:nvSpPr>
        <p:spPr>
          <a:xfrm rot="10800000">
            <a:off x="5302218" y="686720"/>
            <a:ext cx="4042504" cy="3694957"/>
          </a:xfrm>
          <a:prstGeom prst="arc">
            <a:avLst>
              <a:gd name="adj1" fmla="val 16261899"/>
              <a:gd name="adj2" fmla="val 21509950"/>
            </a:avLst>
          </a:prstGeom>
          <a:noFill/>
          <a:ln w="381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a:solidFill>
                <a:schemeClr val="dk1"/>
              </a:solidFill>
              <a:latin typeface="Calibri"/>
              <a:ea typeface="Calibri"/>
              <a:cs typeface="Calibri"/>
              <a:sym typeface="Calibri"/>
            </a:endParaRPr>
          </a:p>
        </p:txBody>
      </p:sp>
      <p:sp>
        <p:nvSpPr>
          <p:cNvPr id="15" name="Shape 193"/>
          <p:cNvSpPr txBox="1"/>
          <p:nvPr/>
        </p:nvSpPr>
        <p:spPr>
          <a:xfrm>
            <a:off x="4873791" y="3353484"/>
            <a:ext cx="295249" cy="369332"/>
          </a:xfrm>
          <a:prstGeom prst="rect">
            <a:avLst/>
          </a:prstGeom>
          <a:noFill/>
          <a:ln>
            <a:noFill/>
          </a:ln>
        </p:spPr>
        <p:txBody>
          <a:bodyPr lIns="91425" tIns="45700" rIns="91425" bIns="45700" anchor="t" anchorCtr="0">
            <a:noAutofit/>
          </a:bodyPr>
          <a:lstStyle/>
          <a:p>
            <a:pPr>
              <a:buSzPct val="25000"/>
            </a:pPr>
            <a:r>
              <a:rPr lang="en-US" b="1" i="1">
                <a:solidFill>
                  <a:schemeClr val="dk1"/>
                </a:solidFill>
                <a:latin typeface="Calibri"/>
                <a:ea typeface="Calibri"/>
                <a:cs typeface="Calibri"/>
                <a:sym typeface="Calibri"/>
              </a:rPr>
              <a:t>F</a:t>
            </a:r>
          </a:p>
        </p:txBody>
      </p:sp>
      <p:sp>
        <p:nvSpPr>
          <p:cNvPr id="16" name="Shape 194"/>
          <p:cNvSpPr txBox="1"/>
          <p:nvPr/>
        </p:nvSpPr>
        <p:spPr>
          <a:xfrm>
            <a:off x="6426193" y="4381678"/>
            <a:ext cx="295249" cy="369332"/>
          </a:xfrm>
          <a:prstGeom prst="rect">
            <a:avLst/>
          </a:prstGeom>
          <a:noFill/>
          <a:ln>
            <a:noFill/>
          </a:ln>
        </p:spPr>
        <p:txBody>
          <a:bodyPr lIns="91425" tIns="45700" rIns="91425" bIns="45700" anchor="t" anchorCtr="0">
            <a:noAutofit/>
          </a:bodyPr>
          <a:lstStyle/>
          <a:p>
            <a:pPr>
              <a:buSzPct val="25000"/>
            </a:pPr>
            <a:r>
              <a:rPr lang="en-US" b="1" i="1" dirty="0">
                <a:solidFill>
                  <a:schemeClr val="dk1"/>
                </a:solidFill>
                <a:latin typeface="Calibri"/>
                <a:ea typeface="Calibri"/>
                <a:cs typeface="Calibri"/>
                <a:sym typeface="Calibri"/>
              </a:rPr>
              <a:t>V</a:t>
            </a:r>
          </a:p>
        </p:txBody>
      </p:sp>
      <p:cxnSp>
        <p:nvCxnSpPr>
          <p:cNvPr id="17" name="Shape 177"/>
          <p:cNvCxnSpPr/>
          <p:nvPr/>
        </p:nvCxnSpPr>
        <p:spPr>
          <a:xfrm flipH="1">
            <a:off x="1386179" y="2311834"/>
            <a:ext cx="11" cy="2109238"/>
          </a:xfrm>
          <a:prstGeom prst="straightConnector1">
            <a:avLst/>
          </a:prstGeom>
          <a:noFill/>
          <a:ln w="38100" cap="flat" cmpd="sng">
            <a:solidFill>
              <a:schemeClr val="dk1"/>
            </a:solidFill>
            <a:prstDash val="solid"/>
            <a:miter/>
            <a:headEnd type="none" w="med" len="med"/>
            <a:tailEnd type="none" w="med" len="med"/>
          </a:ln>
        </p:spPr>
      </p:cxnSp>
      <p:cxnSp>
        <p:nvCxnSpPr>
          <p:cNvPr id="18" name="Shape 178"/>
          <p:cNvCxnSpPr/>
          <p:nvPr/>
        </p:nvCxnSpPr>
        <p:spPr>
          <a:xfrm flipH="1">
            <a:off x="1364785" y="4428208"/>
            <a:ext cx="2538481" cy="11907"/>
          </a:xfrm>
          <a:prstGeom prst="straightConnector1">
            <a:avLst/>
          </a:prstGeom>
          <a:noFill/>
          <a:ln w="38100" cap="flat" cmpd="sng">
            <a:solidFill>
              <a:schemeClr val="dk1"/>
            </a:solidFill>
            <a:prstDash val="solid"/>
            <a:miter/>
            <a:headEnd type="none" w="med" len="med"/>
            <a:tailEnd type="none" w="med" len="med"/>
          </a:ln>
        </p:spPr>
      </p:cxnSp>
      <p:sp>
        <p:nvSpPr>
          <p:cNvPr id="20" name="Shape 182"/>
          <p:cNvSpPr txBox="1"/>
          <p:nvPr/>
        </p:nvSpPr>
        <p:spPr>
          <a:xfrm>
            <a:off x="1062561" y="3174654"/>
            <a:ext cx="295249" cy="369332"/>
          </a:xfrm>
          <a:prstGeom prst="rect">
            <a:avLst/>
          </a:prstGeom>
          <a:noFill/>
          <a:ln>
            <a:noFill/>
          </a:ln>
        </p:spPr>
        <p:txBody>
          <a:bodyPr lIns="91425" tIns="45700" rIns="91425" bIns="45700" anchor="t" anchorCtr="0">
            <a:noAutofit/>
          </a:bodyPr>
          <a:lstStyle/>
          <a:p>
            <a:pPr>
              <a:buSzPct val="25000"/>
            </a:pPr>
            <a:r>
              <a:rPr lang="en-US" b="1" i="1" dirty="0">
                <a:solidFill>
                  <a:schemeClr val="dk1"/>
                </a:solidFill>
                <a:latin typeface="Calibri"/>
                <a:ea typeface="Calibri"/>
                <a:cs typeface="Calibri"/>
                <a:sym typeface="Calibri"/>
              </a:rPr>
              <a:t>F</a:t>
            </a:r>
          </a:p>
        </p:txBody>
      </p:sp>
      <p:sp>
        <p:nvSpPr>
          <p:cNvPr id="21" name="Shape 183"/>
          <p:cNvSpPr txBox="1"/>
          <p:nvPr/>
        </p:nvSpPr>
        <p:spPr>
          <a:xfrm>
            <a:off x="2507806" y="4416275"/>
            <a:ext cx="295249" cy="369332"/>
          </a:xfrm>
          <a:prstGeom prst="rect">
            <a:avLst/>
          </a:prstGeom>
          <a:noFill/>
          <a:ln>
            <a:noFill/>
          </a:ln>
        </p:spPr>
        <p:txBody>
          <a:bodyPr lIns="91425" tIns="45700" rIns="91425" bIns="45700" anchor="t" anchorCtr="0">
            <a:noAutofit/>
          </a:bodyPr>
          <a:lstStyle/>
          <a:p>
            <a:pPr>
              <a:buSzPct val="25000"/>
            </a:pPr>
            <a:r>
              <a:rPr lang="en-US" b="1" i="1">
                <a:solidFill>
                  <a:schemeClr val="dk1"/>
                </a:solidFill>
                <a:latin typeface="Calibri"/>
                <a:ea typeface="Calibri"/>
                <a:cs typeface="Calibri"/>
                <a:sym typeface="Calibri"/>
              </a:rPr>
              <a:t>L</a:t>
            </a:r>
          </a:p>
        </p:txBody>
      </p:sp>
      <p:cxnSp>
        <p:nvCxnSpPr>
          <p:cNvPr id="24" name="Straight Connector 23"/>
          <p:cNvCxnSpPr/>
          <p:nvPr/>
        </p:nvCxnSpPr>
        <p:spPr>
          <a:xfrm flipV="1">
            <a:off x="1686560" y="3174654"/>
            <a:ext cx="304800" cy="121878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803055" y="2872453"/>
            <a:ext cx="860213" cy="1553395"/>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03992" y="2872451"/>
            <a:ext cx="499063" cy="0"/>
          </a:xfrm>
          <a:prstGeom prst="line">
            <a:avLst/>
          </a:prstGeom>
          <a:ln w="381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991360" y="2872452"/>
            <a:ext cx="312630" cy="30220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7A981A-0AB3-4A40-AA48-241D7AA2BC5C}"/>
              </a:ext>
            </a:extLst>
          </p:cNvPr>
          <p:cNvSpPr txBox="1"/>
          <p:nvPr/>
        </p:nvSpPr>
        <p:spPr>
          <a:xfrm>
            <a:off x="846331" y="3364633"/>
            <a:ext cx="4995746" cy="646331"/>
          </a:xfrm>
          <a:prstGeom prst="rect">
            <a:avLst/>
          </a:prstGeom>
          <a:noFill/>
        </p:spPr>
        <p:txBody>
          <a:bodyPr wrap="square" rtlCol="0">
            <a:spAutoFit/>
          </a:bodyPr>
          <a:lstStyle/>
          <a:p>
            <a:pPr algn="ctr"/>
            <a:r>
              <a:rPr lang="en-US" dirty="0"/>
              <a:t>[Insert animations showing force-length-velocity effects of fiber length and moment arms]</a:t>
            </a:r>
          </a:p>
        </p:txBody>
      </p:sp>
    </p:spTree>
    <p:extLst>
      <p:ext uri="{BB962C8B-B14F-4D97-AF65-F5344CB8AC3E}">
        <p14:creationId xmlns:p14="http://schemas.microsoft.com/office/powerpoint/2010/main" val="6866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animBg="1"/>
      <p:bldP spid="15" grpId="0"/>
      <p:bldP spid="16" grpId="0"/>
      <p:bldP spid="20" grpId="0"/>
      <p:bldP spid="2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
            <a:ext cx="9144000" cy="1154043"/>
          </a:xfrm>
        </p:spPr>
        <p:txBody>
          <a:bodyPr>
            <a:noAutofit/>
          </a:bodyPr>
          <a:lstStyle/>
          <a:p>
            <a:pPr marL="0" indent="0" defTabSz="914400">
              <a:lnSpc>
                <a:spcPct val="100000"/>
              </a:lnSpc>
              <a:spcBef>
                <a:spcPts val="0"/>
              </a:spcBef>
              <a:buNone/>
              <a:defRPr/>
            </a:pPr>
            <a:r>
              <a:rPr lang="en-US" sz="3600" b="1" dirty="0">
                <a:solidFill>
                  <a:schemeClr val="bg1"/>
                </a:solidFill>
              </a:rPr>
              <a:t>Musculoskeletal morphology: </a:t>
            </a:r>
          </a:p>
          <a:p>
            <a:pPr marL="0" indent="0" defTabSz="914400">
              <a:lnSpc>
                <a:spcPct val="100000"/>
              </a:lnSpc>
              <a:spcBef>
                <a:spcPts val="0"/>
              </a:spcBef>
              <a:buNone/>
              <a:defRPr/>
            </a:pPr>
            <a:r>
              <a:rPr lang="en-US" sz="3600" b="1" dirty="0">
                <a:solidFill>
                  <a:schemeClr val="bg1"/>
                </a:solidFill>
              </a:rPr>
              <a:t>‘Nature vs. Nurture’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1420" y="1668459"/>
            <a:ext cx="2986389" cy="2675307"/>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6885" r="90000"/>
                    </a14:imgEffect>
                  </a14:imgLayer>
                </a14:imgProps>
              </a:ext>
            </a:extLst>
          </a:blip>
          <a:stretch>
            <a:fillRect/>
          </a:stretch>
        </p:blipFill>
        <p:spPr>
          <a:xfrm>
            <a:off x="3240795" y="4243328"/>
            <a:ext cx="3348429" cy="2634828"/>
          </a:xfrm>
          <a:prstGeom prst="rect">
            <a:avLst/>
          </a:prstGeom>
          <a:scene3d>
            <a:camera prst="orthographicFront">
              <a:rot lat="0" lon="10800000" rev="0"/>
            </a:camera>
            <a:lightRig rig="threePt" dir="t"/>
          </a:scene3d>
        </p:spPr>
      </p:pic>
      <p:pic>
        <p:nvPicPr>
          <p:cNvPr id="10" name="Picture 9"/>
          <p:cNvPicPr>
            <a:picLocks noChangeAspect="1"/>
          </p:cNvPicPr>
          <p:nvPr/>
        </p:nvPicPr>
        <p:blipFill>
          <a:blip r:embed="rId6"/>
          <a:stretch>
            <a:fillRect/>
          </a:stretch>
        </p:blipFill>
        <p:spPr>
          <a:xfrm>
            <a:off x="6996938" y="1587837"/>
            <a:ext cx="1238011" cy="2675307"/>
          </a:xfrm>
          <a:prstGeom prst="rect">
            <a:avLst/>
          </a:prstGeom>
        </p:spPr>
      </p:pic>
      <p:sp>
        <p:nvSpPr>
          <p:cNvPr id="7" name="Down Arrow 6"/>
          <p:cNvSpPr/>
          <p:nvPr/>
        </p:nvSpPr>
        <p:spPr>
          <a:xfrm rot="2978432">
            <a:off x="6055125" y="2856026"/>
            <a:ext cx="457200" cy="1524337"/>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8600000">
            <a:off x="2959634" y="2853298"/>
            <a:ext cx="457200" cy="1524337"/>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12949" y="2096201"/>
            <a:ext cx="2116550" cy="2400657"/>
          </a:xfrm>
          <a:prstGeom prst="rect">
            <a:avLst/>
          </a:prstGeom>
          <a:noFill/>
        </p:spPr>
        <p:txBody>
          <a:bodyPr wrap="square" rtlCol="0">
            <a:spAutoFit/>
          </a:bodyPr>
          <a:lstStyle/>
          <a:p>
            <a:r>
              <a:rPr lang="en-US" sz="15000" b="1" dirty="0">
                <a:solidFill>
                  <a:srgbClr val="1C70C1"/>
                </a:solidFill>
              </a:rPr>
              <a:t>?</a:t>
            </a:r>
          </a:p>
        </p:txBody>
      </p:sp>
    </p:spTree>
    <p:extLst>
      <p:ext uri="{BB962C8B-B14F-4D97-AF65-F5344CB8AC3E}">
        <p14:creationId xmlns:p14="http://schemas.microsoft.com/office/powerpoint/2010/main" val="109511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320" y="2090201"/>
            <a:ext cx="8688680" cy="2020841"/>
          </a:xfrm>
        </p:spPr>
        <p:txBody>
          <a:bodyPr>
            <a:normAutofit/>
          </a:bodyPr>
          <a:lstStyle/>
          <a:p>
            <a:pPr marL="0" indent="0" defTabSz="914400">
              <a:lnSpc>
                <a:spcPct val="100000"/>
              </a:lnSpc>
              <a:spcBef>
                <a:spcPts val="0"/>
              </a:spcBef>
              <a:buNone/>
              <a:defRPr/>
            </a:pPr>
            <a:r>
              <a:rPr lang="en-US" sz="3600" u="sng" dirty="0"/>
              <a:t>Aim:</a:t>
            </a:r>
            <a:r>
              <a:rPr lang="en-US" sz="3600" dirty="0"/>
              <a:t>  To explore whether exercise-induced developmental plasticity influences adult muscle form &amp; function </a:t>
            </a:r>
          </a:p>
        </p:txBody>
      </p:sp>
      <p:sp>
        <p:nvSpPr>
          <p:cNvPr id="2" name="TextBox 1"/>
          <p:cNvSpPr txBox="1"/>
          <p:nvPr/>
        </p:nvSpPr>
        <p:spPr>
          <a:xfrm>
            <a:off x="0" y="298176"/>
            <a:ext cx="9144000" cy="646331"/>
          </a:xfrm>
          <a:prstGeom prst="rect">
            <a:avLst/>
          </a:prstGeom>
          <a:noFill/>
        </p:spPr>
        <p:txBody>
          <a:bodyPr wrap="square" rtlCol="0">
            <a:spAutoFit/>
          </a:bodyPr>
          <a:lstStyle/>
          <a:p>
            <a:r>
              <a:rPr lang="en-US" sz="3600" b="1" dirty="0">
                <a:solidFill>
                  <a:schemeClr val="bg1"/>
                </a:solidFill>
              </a:rPr>
              <a:t>Aim &amp; Hypothesis</a:t>
            </a:r>
          </a:p>
        </p:txBody>
      </p:sp>
      <p:grpSp>
        <p:nvGrpSpPr>
          <p:cNvPr id="5" name="Group 4"/>
          <p:cNvGrpSpPr/>
          <p:nvPr/>
        </p:nvGrpSpPr>
        <p:grpSpPr>
          <a:xfrm>
            <a:off x="584573" y="4111779"/>
            <a:ext cx="8022733" cy="1249657"/>
            <a:chOff x="584571" y="4111777"/>
            <a:chExt cx="8022733" cy="1249657"/>
          </a:xfrm>
        </p:grpSpPr>
        <p:sp>
          <p:nvSpPr>
            <p:cNvPr id="6" name="Rounded Rectangle 5"/>
            <p:cNvSpPr/>
            <p:nvPr/>
          </p:nvSpPr>
          <p:spPr>
            <a:xfrm>
              <a:off x="584571" y="4111777"/>
              <a:ext cx="8022733" cy="1249657"/>
            </a:xfrm>
            <a:prstGeom prst="roundRect">
              <a:avLst/>
            </a:prstGeom>
            <a:solidFill>
              <a:srgbClr val="1C70C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668360" y="4164427"/>
              <a:ext cx="7886648" cy="1183267"/>
            </a:xfrm>
            <a:prstGeom prst="rect">
              <a:avLst/>
            </a:prstGeom>
            <a:noFill/>
            <a:ln w="31750">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lnSpc>
                  <a:spcPct val="100000"/>
                </a:lnSpc>
                <a:spcBef>
                  <a:spcPts val="0"/>
                </a:spcBef>
                <a:buNone/>
                <a:defRPr/>
              </a:pPr>
              <a:r>
                <a:rPr lang="en-US" sz="3200" dirty="0">
                  <a:solidFill>
                    <a:srgbClr val="FFFFFF"/>
                  </a:solidFill>
                </a:rPr>
                <a:t>Effect of high-acceleration training during growth on fascicle length</a:t>
              </a:r>
            </a:p>
          </p:txBody>
        </p:sp>
      </p:grpSp>
    </p:spTree>
    <p:extLst>
      <p:ext uri="{BB962C8B-B14F-4D97-AF65-F5344CB8AC3E}">
        <p14:creationId xmlns:p14="http://schemas.microsoft.com/office/powerpoint/2010/main" val="1834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8176"/>
            <a:ext cx="9144000" cy="646331"/>
          </a:xfrm>
          <a:prstGeom prst="rect">
            <a:avLst/>
          </a:prstGeom>
          <a:noFill/>
        </p:spPr>
        <p:txBody>
          <a:bodyPr wrap="square" rtlCol="0">
            <a:spAutoFit/>
          </a:bodyPr>
          <a:lstStyle/>
          <a:p>
            <a:r>
              <a:rPr lang="en-US" sz="3600" b="1" dirty="0">
                <a:solidFill>
                  <a:schemeClr val="bg1"/>
                </a:solidFill>
              </a:rPr>
              <a:t>Aim &amp; Hypothesis</a:t>
            </a:r>
          </a:p>
        </p:txBody>
      </p:sp>
      <p:sp>
        <p:nvSpPr>
          <p:cNvPr id="7" name="TextBox 6"/>
          <p:cNvSpPr txBox="1"/>
          <p:nvPr/>
        </p:nvSpPr>
        <p:spPr>
          <a:xfrm>
            <a:off x="1400425" y="4168764"/>
            <a:ext cx="2127155" cy="523220"/>
          </a:xfrm>
          <a:prstGeom prst="rect">
            <a:avLst/>
          </a:prstGeom>
          <a:noFill/>
          <a:ln w="19050">
            <a:noFill/>
          </a:ln>
        </p:spPr>
        <p:txBody>
          <a:bodyPr wrap="square" rtlCol="0">
            <a:spAutoFit/>
          </a:bodyPr>
          <a:lstStyle/>
          <a:p>
            <a:pPr algn="ctr"/>
            <a:r>
              <a:rPr lang="en-US" sz="2800" b="1" dirty="0"/>
              <a:t>Sedentary</a:t>
            </a:r>
          </a:p>
        </p:txBody>
      </p:sp>
      <p:sp>
        <p:nvSpPr>
          <p:cNvPr id="8" name="TextBox 7"/>
          <p:cNvSpPr txBox="1"/>
          <p:nvPr/>
        </p:nvSpPr>
        <p:spPr>
          <a:xfrm>
            <a:off x="5890373" y="4168764"/>
            <a:ext cx="1971095" cy="523220"/>
          </a:xfrm>
          <a:prstGeom prst="rect">
            <a:avLst/>
          </a:prstGeom>
          <a:noFill/>
          <a:ln w="19050">
            <a:noFill/>
          </a:ln>
        </p:spPr>
        <p:txBody>
          <a:bodyPr wrap="square" rtlCol="0">
            <a:spAutoFit/>
          </a:bodyPr>
          <a:lstStyle/>
          <a:p>
            <a:pPr algn="ctr"/>
            <a:r>
              <a:rPr lang="en-US" sz="2800" b="1" dirty="0"/>
              <a:t>Exercise</a:t>
            </a:r>
          </a:p>
        </p:txBody>
      </p:sp>
      <p:sp>
        <p:nvSpPr>
          <p:cNvPr id="11" name="Content Placeholder 2"/>
          <p:cNvSpPr txBox="1">
            <a:spLocks/>
          </p:cNvSpPr>
          <p:nvPr/>
        </p:nvSpPr>
        <p:spPr>
          <a:xfrm>
            <a:off x="350890" y="1687868"/>
            <a:ext cx="8354500" cy="202084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ts val="0"/>
              </a:spcBef>
              <a:buNone/>
              <a:defRPr/>
            </a:pPr>
            <a:r>
              <a:rPr lang="en-US" sz="3600" b="1" u="sng" dirty="0"/>
              <a:t>Hypothesis</a:t>
            </a:r>
            <a:r>
              <a:rPr lang="en-US" sz="3600" u="sng" dirty="0"/>
              <a:t>:</a:t>
            </a:r>
            <a:r>
              <a:rPr lang="en-US" sz="3600" dirty="0"/>
              <a:t>  High-acceleration training leads to </a:t>
            </a:r>
            <a:r>
              <a:rPr lang="en-US" sz="3600" b="1" u="sng" dirty="0"/>
              <a:t>longer muscle fascicles </a:t>
            </a:r>
            <a:r>
              <a:rPr lang="en-US" sz="3600" dirty="0"/>
              <a:t>better suited to power generation</a:t>
            </a:r>
          </a:p>
        </p:txBody>
      </p:sp>
      <p:sp>
        <p:nvSpPr>
          <p:cNvPr id="3" name="TextBox 2">
            <a:extLst>
              <a:ext uri="{FF2B5EF4-FFF2-40B4-BE49-F238E27FC236}">
                <a16:creationId xmlns:a16="http://schemas.microsoft.com/office/drawing/2014/main" id="{7563DE4D-0ED4-F44C-9EDE-F9DF3491CCBE}"/>
              </a:ext>
            </a:extLst>
          </p:cNvPr>
          <p:cNvSpPr txBox="1"/>
          <p:nvPr/>
        </p:nvSpPr>
        <p:spPr>
          <a:xfrm>
            <a:off x="308842" y="5263376"/>
            <a:ext cx="4310320" cy="369332"/>
          </a:xfrm>
          <a:prstGeom prst="rect">
            <a:avLst/>
          </a:prstGeom>
          <a:noFill/>
        </p:spPr>
        <p:txBody>
          <a:bodyPr wrap="square" rtlCol="0">
            <a:spAutoFit/>
          </a:bodyPr>
          <a:lstStyle/>
          <a:p>
            <a:pPr algn="ctr"/>
            <a:r>
              <a:rPr lang="en-US" dirty="0"/>
              <a:t>[Insert F-L-V animation for short fibers]</a:t>
            </a:r>
          </a:p>
        </p:txBody>
      </p:sp>
      <p:sp>
        <p:nvSpPr>
          <p:cNvPr id="9" name="TextBox 8">
            <a:extLst>
              <a:ext uri="{FF2B5EF4-FFF2-40B4-BE49-F238E27FC236}">
                <a16:creationId xmlns:a16="http://schemas.microsoft.com/office/drawing/2014/main" id="{0F95D2B8-0FF4-394E-9034-13B42BAD9F45}"/>
              </a:ext>
            </a:extLst>
          </p:cNvPr>
          <p:cNvSpPr txBox="1"/>
          <p:nvPr/>
        </p:nvSpPr>
        <p:spPr>
          <a:xfrm>
            <a:off x="4720760" y="5263376"/>
            <a:ext cx="4310320" cy="369332"/>
          </a:xfrm>
          <a:prstGeom prst="rect">
            <a:avLst/>
          </a:prstGeom>
          <a:noFill/>
        </p:spPr>
        <p:txBody>
          <a:bodyPr wrap="square" rtlCol="0">
            <a:spAutoFit/>
          </a:bodyPr>
          <a:lstStyle/>
          <a:p>
            <a:pPr algn="ctr"/>
            <a:r>
              <a:rPr lang="en-US" dirty="0"/>
              <a:t>[Insert F-L-V animation for long fibers]</a:t>
            </a:r>
          </a:p>
        </p:txBody>
      </p:sp>
    </p:spTree>
    <p:extLst>
      <p:ext uri="{BB962C8B-B14F-4D97-AF65-F5344CB8AC3E}">
        <p14:creationId xmlns:p14="http://schemas.microsoft.com/office/powerpoint/2010/main" val="16367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 y="362636"/>
            <a:ext cx="9059939" cy="646331"/>
          </a:xfrm>
          <a:prstGeom prst="rect">
            <a:avLst/>
          </a:prstGeom>
          <a:noFill/>
        </p:spPr>
        <p:txBody>
          <a:bodyPr wrap="square" rtlCol="0" anchor="ctr">
            <a:spAutoFit/>
          </a:bodyPr>
          <a:lstStyle/>
          <a:p>
            <a:r>
              <a:rPr lang="en-US" sz="3600" b="1" dirty="0">
                <a:solidFill>
                  <a:schemeClr val="bg1"/>
                </a:solidFill>
              </a:rPr>
              <a:t>Experimental Model</a:t>
            </a:r>
          </a:p>
        </p:txBody>
      </p:sp>
      <p:sp>
        <p:nvSpPr>
          <p:cNvPr id="2" name="TextBox 1"/>
          <p:cNvSpPr txBox="1"/>
          <p:nvPr/>
        </p:nvSpPr>
        <p:spPr>
          <a:xfrm>
            <a:off x="84061" y="2312098"/>
            <a:ext cx="4368800" cy="4031873"/>
          </a:xfrm>
          <a:prstGeom prst="rect">
            <a:avLst/>
          </a:prstGeom>
          <a:noFill/>
        </p:spPr>
        <p:txBody>
          <a:bodyPr wrap="square" rtlCol="0">
            <a:spAutoFit/>
          </a:bodyPr>
          <a:lstStyle/>
          <a:p>
            <a:r>
              <a:rPr lang="en-US" sz="3200" b="1" u="sng" dirty="0"/>
              <a:t>Helmeted </a:t>
            </a:r>
            <a:r>
              <a:rPr lang="en-US" sz="3200" b="1" u="sng" dirty="0" err="1"/>
              <a:t>Guineafowl</a:t>
            </a:r>
            <a:endParaRPr lang="en-US" sz="3200" b="1" u="sng" dirty="0"/>
          </a:p>
          <a:p>
            <a:r>
              <a:rPr lang="en-US" sz="2800" i="1" dirty="0"/>
              <a:t>(</a:t>
            </a:r>
            <a:r>
              <a:rPr lang="en-US" sz="2800" i="1" dirty="0" err="1"/>
              <a:t>Numida</a:t>
            </a:r>
            <a:r>
              <a:rPr lang="en-US" sz="2800" i="1" dirty="0"/>
              <a:t> </a:t>
            </a:r>
            <a:r>
              <a:rPr lang="en-US" sz="2800" i="1" dirty="0" err="1"/>
              <a:t>meleagris</a:t>
            </a:r>
            <a:r>
              <a:rPr lang="en-US" sz="2800" i="1" dirty="0"/>
              <a:t>)</a:t>
            </a:r>
          </a:p>
          <a:p>
            <a:endParaRPr lang="en-US" sz="2800" i="1" dirty="0"/>
          </a:p>
          <a:p>
            <a:pPr marL="457200" indent="-457200">
              <a:buFont typeface="Arial" panose="020B0604020202020204" pitchFamily="34" charset="0"/>
              <a:buChar char="•"/>
            </a:pPr>
            <a:r>
              <a:rPr lang="en-US" sz="2800" dirty="0"/>
              <a:t>Bipedal</a:t>
            </a:r>
          </a:p>
          <a:p>
            <a:pPr marL="457200" indent="-457200">
              <a:buFont typeface="Arial" panose="020B0604020202020204" pitchFamily="34" charset="0"/>
              <a:buChar char="•"/>
            </a:pPr>
            <a:r>
              <a:rPr lang="en-US" sz="2800" dirty="0"/>
              <a:t>Rapid growth (~ 4 </a:t>
            </a:r>
            <a:r>
              <a:rPr lang="en-US" sz="2800" dirty="0" err="1"/>
              <a:t>mo</a:t>
            </a:r>
            <a:r>
              <a:rPr lang="en-US" sz="2800" dirty="0"/>
              <a:t>)</a:t>
            </a:r>
          </a:p>
          <a:p>
            <a:pPr marL="457200" indent="-457200">
              <a:buFont typeface="Arial" panose="020B0604020202020204" pitchFamily="34" charset="0"/>
              <a:buChar char="•"/>
            </a:pPr>
            <a:r>
              <a:rPr lang="en-US" sz="2800" dirty="0"/>
              <a:t>Controlled exercise interventions</a:t>
            </a:r>
          </a:p>
          <a:p>
            <a:pPr marL="457200" indent="-457200">
              <a:buFont typeface="Arial" panose="020B0604020202020204" pitchFamily="34" charset="0"/>
              <a:buChar char="•"/>
            </a:pPr>
            <a:r>
              <a:rPr lang="en-US" sz="2800" dirty="0"/>
              <a:t>Amenable to invasive procedures</a:t>
            </a:r>
          </a:p>
        </p:txBody>
      </p:sp>
      <p:sp>
        <p:nvSpPr>
          <p:cNvPr id="4" name="TextBox 3"/>
          <p:cNvSpPr txBox="1"/>
          <p:nvPr/>
        </p:nvSpPr>
        <p:spPr>
          <a:xfrm>
            <a:off x="0" y="1549402"/>
            <a:ext cx="9144000" cy="461665"/>
          </a:xfrm>
          <a:prstGeom prst="rect">
            <a:avLst/>
          </a:prstGeom>
          <a:noFill/>
        </p:spPr>
        <p:txBody>
          <a:bodyPr wrap="square" rtlCol="0">
            <a:spAutoFit/>
          </a:bodyPr>
          <a:lstStyle/>
          <a:p>
            <a:pPr algn="ctr"/>
            <a:r>
              <a:rPr lang="en-US" sz="2400" dirty="0"/>
              <a:t>***Human-based study would provide less control***</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45733" y="2465800"/>
            <a:ext cx="5000981" cy="3589593"/>
          </a:xfrm>
          <a:prstGeom prst="rect">
            <a:avLst/>
          </a:prstGeom>
        </p:spPr>
      </p:pic>
      <p:sp>
        <p:nvSpPr>
          <p:cNvPr id="7" name="TextBox 6"/>
          <p:cNvSpPr txBox="1"/>
          <p:nvPr/>
        </p:nvSpPr>
        <p:spPr>
          <a:xfrm>
            <a:off x="6715437" y="6522480"/>
            <a:ext cx="2428565" cy="338554"/>
          </a:xfrm>
          <a:prstGeom prst="rect">
            <a:avLst/>
          </a:prstGeom>
          <a:noFill/>
        </p:spPr>
        <p:txBody>
          <a:bodyPr wrap="square" rtlCol="0">
            <a:spAutoFit/>
          </a:bodyPr>
          <a:lstStyle/>
          <a:p>
            <a:r>
              <a:rPr lang="en-US" sz="1600" dirty="0"/>
              <a:t>(NZ Birds Online)</a:t>
            </a:r>
          </a:p>
        </p:txBody>
      </p:sp>
    </p:spTree>
    <p:extLst>
      <p:ext uri="{BB962C8B-B14F-4D97-AF65-F5344CB8AC3E}">
        <p14:creationId xmlns:p14="http://schemas.microsoft.com/office/powerpoint/2010/main" val="279877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9" name="Shape 259"/>
          <p:cNvSpPr txBox="1">
            <a:spLocks noGrp="1"/>
          </p:cNvSpPr>
          <p:nvPr>
            <p:ph type="title"/>
          </p:nvPr>
        </p:nvSpPr>
        <p:spPr>
          <a:xfrm>
            <a:off x="0" y="0"/>
            <a:ext cx="9144000" cy="1325562"/>
          </a:xfrm>
          <a:prstGeom prst="rect">
            <a:avLst/>
          </a:prstGeom>
          <a:noFill/>
          <a:ln>
            <a:noFill/>
          </a:ln>
        </p:spPr>
        <p:txBody>
          <a:bodyPr vert="horz" lIns="91425" tIns="45700" rIns="91425" bIns="45700" rtlCol="0" anchor="ctr" anchorCtr="0">
            <a:noAutofit/>
          </a:bodyPr>
          <a:lstStyle/>
          <a:p>
            <a:pPr>
              <a:spcBef>
                <a:spcPts val="0"/>
              </a:spcBef>
              <a:buClr>
                <a:srgbClr val="FF0000"/>
              </a:buClr>
              <a:buSzPct val="25000"/>
            </a:pPr>
            <a:r>
              <a:rPr lang="en-US" sz="3600" b="1" dirty="0">
                <a:solidFill>
                  <a:schemeClr val="bg1"/>
                </a:solidFill>
                <a:latin typeface="Calibri"/>
                <a:ea typeface="Calibri"/>
                <a:cs typeface="Calibri"/>
                <a:sym typeface="Calibri"/>
              </a:rPr>
              <a:t>Study Design</a:t>
            </a:r>
          </a:p>
        </p:txBody>
      </p:sp>
      <p:grpSp>
        <p:nvGrpSpPr>
          <p:cNvPr id="5" name="Group 4"/>
          <p:cNvGrpSpPr/>
          <p:nvPr/>
        </p:nvGrpSpPr>
        <p:grpSpPr>
          <a:xfrm>
            <a:off x="373711" y="2055745"/>
            <a:ext cx="4011726" cy="2166984"/>
            <a:chOff x="4604048" y="2008898"/>
            <a:chExt cx="4011726" cy="2166984"/>
          </a:xfrm>
        </p:grpSpPr>
        <p:sp>
          <p:nvSpPr>
            <p:cNvPr id="256" name="Shape 256"/>
            <p:cNvSpPr/>
            <p:nvPr/>
          </p:nvSpPr>
          <p:spPr>
            <a:xfrm>
              <a:off x="6464614" y="2008898"/>
              <a:ext cx="2151160" cy="2166984"/>
            </a:xfrm>
            <a:prstGeom prst="ellipse">
              <a:avLst/>
            </a:prstGeom>
            <a:noFill/>
            <a:ln w="50800">
              <a:solidFill>
                <a:schemeClr val="tx1"/>
              </a:solidFill>
            </a:ln>
            <a:effectLst>
              <a:outerShdw blurRad="39999" dist="23000" dir="5400000" rotWithShape="0">
                <a:srgbClr val="000000">
                  <a:alpha val="34901"/>
                </a:srgbClr>
              </a:outerShdw>
            </a:effectLst>
          </p:spPr>
          <p:txBody>
            <a:bodyPr lIns="91425" tIns="45700" rIns="91425" bIns="45700" anchor="ctr" anchorCtr="0">
              <a:noAutofit/>
            </a:bodyPr>
            <a:lstStyle/>
            <a:p>
              <a:pPr algn="ctr">
                <a:buClr>
                  <a:schemeClr val="dk1"/>
                </a:buClr>
              </a:pPr>
              <a:endParaRPr>
                <a:solidFill>
                  <a:srgbClr val="FFFFFF"/>
                </a:solidFill>
                <a:latin typeface="Calibri"/>
                <a:ea typeface="Calibri"/>
                <a:cs typeface="Calibri"/>
                <a:sym typeface="Calibri"/>
              </a:endParaRPr>
            </a:p>
          </p:txBody>
        </p:sp>
        <p:sp>
          <p:nvSpPr>
            <p:cNvPr id="257" name="Shape 257"/>
            <p:cNvSpPr/>
            <p:nvPr/>
          </p:nvSpPr>
          <p:spPr>
            <a:xfrm>
              <a:off x="4604048" y="2008898"/>
              <a:ext cx="2152764" cy="2166984"/>
            </a:xfrm>
            <a:prstGeom prst="ellipse">
              <a:avLst/>
            </a:prstGeom>
            <a:solidFill>
              <a:schemeClr val="bg1"/>
            </a:solidFill>
            <a:ln w="50800">
              <a:solidFill>
                <a:schemeClr val="tx1"/>
              </a:solidFill>
            </a:ln>
            <a:effectLst>
              <a:outerShdw blurRad="39999" dist="23000" dir="5400000" rotWithShape="0">
                <a:srgbClr val="000000">
                  <a:alpha val="34901"/>
                </a:srgbClr>
              </a:outerShdw>
            </a:effectLst>
          </p:spPr>
          <p:txBody>
            <a:bodyPr lIns="91425" tIns="45700" rIns="91425" bIns="45700" anchor="ctr" anchorCtr="0">
              <a:noAutofit/>
            </a:bodyPr>
            <a:lstStyle/>
            <a:p>
              <a:pPr algn="ctr">
                <a:buClr>
                  <a:schemeClr val="dk1"/>
                </a:buClr>
              </a:pPr>
              <a:endParaRPr>
                <a:solidFill>
                  <a:srgbClr val="FFFFFF"/>
                </a:solidFill>
                <a:latin typeface="Calibri"/>
                <a:ea typeface="Calibri"/>
                <a:cs typeface="Calibri"/>
                <a:sym typeface="Calibri"/>
              </a:endParaRPr>
            </a:p>
          </p:txBody>
        </p:sp>
        <p:grpSp>
          <p:nvGrpSpPr>
            <p:cNvPr id="4" name="Group 3"/>
            <p:cNvGrpSpPr/>
            <p:nvPr/>
          </p:nvGrpSpPr>
          <p:grpSpPr>
            <a:xfrm>
              <a:off x="4726478" y="2180175"/>
              <a:ext cx="3797300" cy="1779921"/>
              <a:chOff x="4726478" y="2180175"/>
              <a:chExt cx="3797300" cy="1779921"/>
            </a:xfrm>
          </p:grpSpPr>
          <p:sp>
            <p:nvSpPr>
              <p:cNvPr id="258" name="Shape 258"/>
              <p:cNvSpPr/>
              <p:nvPr/>
            </p:nvSpPr>
            <p:spPr>
              <a:xfrm>
                <a:off x="5631366" y="2548680"/>
                <a:ext cx="1993900" cy="1116057"/>
              </a:xfrm>
              <a:prstGeom prst="rect">
                <a:avLst/>
              </a:prstGeom>
              <a:solidFill>
                <a:schemeClr val="bg1"/>
              </a:solidFill>
              <a:ln>
                <a:noFill/>
              </a:ln>
            </p:spPr>
            <p:txBody>
              <a:bodyPr lIns="91425" tIns="45700" rIns="91425" bIns="45700" anchor="ctr" anchorCtr="0">
                <a:noAutofit/>
              </a:bodyPr>
              <a:lstStyle/>
              <a:p>
                <a:pPr algn="ctr">
                  <a:buClr>
                    <a:schemeClr val="dk1"/>
                  </a:buClr>
                </a:pPr>
                <a:endParaRPr>
                  <a:solidFill>
                    <a:srgbClr val="FFFFFF"/>
                  </a:solidFill>
                  <a:latin typeface="Calibri"/>
                  <a:ea typeface="Calibri"/>
                  <a:cs typeface="Calibri"/>
                  <a:sym typeface="Calibri"/>
                </a:endParaRPr>
              </a:p>
            </p:txBody>
          </p:sp>
          <p:cxnSp>
            <p:nvCxnSpPr>
              <p:cNvPr id="262" name="Shape 262"/>
              <p:cNvCxnSpPr/>
              <p:nvPr/>
            </p:nvCxnSpPr>
            <p:spPr>
              <a:xfrm>
                <a:off x="6612428" y="2730075"/>
                <a:ext cx="1911350" cy="733425"/>
              </a:xfrm>
              <a:prstGeom prst="straightConnector1">
                <a:avLst/>
              </a:prstGeom>
              <a:noFill/>
              <a:ln w="25400" cap="flat" cmpd="sng">
                <a:solidFill>
                  <a:srgbClr val="000090"/>
                </a:solidFill>
                <a:prstDash val="solid"/>
                <a:round/>
                <a:headEnd type="none" w="med" len="med"/>
                <a:tailEnd type="none" w="med" len="med"/>
              </a:ln>
              <a:effectLst>
                <a:outerShdw blurRad="39999" dist="20000" dir="5400000" rotWithShape="0">
                  <a:srgbClr val="000000">
                    <a:alpha val="37647"/>
                  </a:srgbClr>
                </a:outerShdw>
              </a:effectLst>
            </p:spPr>
          </p:cxnSp>
          <p:sp>
            <p:nvSpPr>
              <p:cNvPr id="263" name="Shape 263"/>
              <p:cNvSpPr/>
              <p:nvPr/>
            </p:nvSpPr>
            <p:spPr>
              <a:xfrm>
                <a:off x="7437022" y="2993148"/>
                <a:ext cx="232601" cy="238449"/>
              </a:xfrm>
              <a:prstGeom prst="ellipse">
                <a:avLst/>
              </a:prstGeom>
              <a:solidFill>
                <a:srgbClr val="000090"/>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algn="ctr">
                  <a:buClr>
                    <a:schemeClr val="dk1"/>
                  </a:buClr>
                </a:pPr>
                <a:endParaRPr>
                  <a:solidFill>
                    <a:srgbClr val="FFFFFF"/>
                  </a:solidFill>
                  <a:latin typeface="Calibri"/>
                  <a:ea typeface="Calibri"/>
                  <a:cs typeface="Calibri"/>
                  <a:sym typeface="Calibri"/>
                </a:endParaRPr>
              </a:p>
            </p:txBody>
          </p:sp>
          <p:sp>
            <p:nvSpPr>
              <p:cNvPr id="264" name="Shape 264"/>
              <p:cNvSpPr/>
              <p:nvPr/>
            </p:nvSpPr>
            <p:spPr>
              <a:xfrm rot="4266704">
                <a:off x="7547092" y="2903081"/>
                <a:ext cx="644455" cy="702615"/>
              </a:xfrm>
              <a:prstGeom prst="arc">
                <a:avLst>
                  <a:gd name="adj1" fmla="val 14543454"/>
                  <a:gd name="adj2" fmla="val 0"/>
                </a:avLst>
              </a:prstGeom>
              <a:noFill/>
              <a:ln w="25400" cap="flat" cmpd="sng">
                <a:solidFill>
                  <a:srgbClr val="000090"/>
                </a:solidFill>
                <a:prstDash val="solid"/>
                <a:round/>
                <a:headEnd type="triangle" w="lg" len="lg"/>
                <a:tailEnd type="none" w="lg" len="lg"/>
              </a:ln>
              <a:effectLst>
                <a:outerShdw blurRad="39999" dist="20000" dir="5400000" rotWithShape="0">
                  <a:srgbClr val="000000">
                    <a:alpha val="37647"/>
                  </a:srgbClr>
                </a:outerShdw>
              </a:effectLst>
            </p:spPr>
            <p:txBody>
              <a:bodyPr lIns="91425" tIns="45700" rIns="91425" bIns="45700" anchor="ctr" anchorCtr="0">
                <a:noAutofit/>
              </a:bodyPr>
              <a:lstStyle/>
              <a:p>
                <a:pPr algn="ctr">
                  <a:buClr>
                    <a:schemeClr val="dk1"/>
                  </a:buClr>
                </a:pPr>
                <a:endParaRPr>
                  <a:solidFill>
                    <a:srgbClr val="000000"/>
                  </a:solidFill>
                  <a:latin typeface="Calibri"/>
                  <a:ea typeface="Calibri"/>
                  <a:cs typeface="Calibri"/>
                  <a:sym typeface="Calibri"/>
                </a:endParaRPr>
              </a:p>
            </p:txBody>
          </p:sp>
          <p:sp>
            <p:nvSpPr>
              <p:cNvPr id="265" name="Shape 265"/>
              <p:cNvSpPr/>
              <p:nvPr/>
            </p:nvSpPr>
            <p:spPr>
              <a:xfrm rot="-6309256">
                <a:off x="6927602" y="2582251"/>
                <a:ext cx="642845" cy="704220"/>
              </a:xfrm>
              <a:prstGeom prst="arc">
                <a:avLst>
                  <a:gd name="adj1" fmla="val 14543454"/>
                  <a:gd name="adj2" fmla="val 0"/>
                </a:avLst>
              </a:prstGeom>
              <a:noFill/>
              <a:ln w="25400" cap="flat" cmpd="sng">
                <a:solidFill>
                  <a:srgbClr val="000090"/>
                </a:solidFill>
                <a:prstDash val="solid"/>
                <a:round/>
                <a:headEnd type="triangle" w="lg" len="lg"/>
                <a:tailEnd type="none" w="lg" len="lg"/>
              </a:ln>
              <a:effectLst>
                <a:outerShdw blurRad="39999" dist="20000" dir="5400000" rotWithShape="0">
                  <a:srgbClr val="000000">
                    <a:alpha val="37647"/>
                  </a:srgbClr>
                </a:outerShdw>
              </a:effectLst>
            </p:spPr>
            <p:txBody>
              <a:bodyPr lIns="91425" tIns="45700" rIns="91425" bIns="45700" anchor="ctr" anchorCtr="0">
                <a:noAutofit/>
              </a:bodyPr>
              <a:lstStyle/>
              <a:p>
                <a:pPr algn="ctr">
                  <a:buClr>
                    <a:schemeClr val="dk1"/>
                  </a:buClr>
                </a:pPr>
                <a:endParaRPr>
                  <a:solidFill>
                    <a:srgbClr val="000000"/>
                  </a:solidFill>
                  <a:latin typeface="Calibri"/>
                  <a:ea typeface="Calibri"/>
                  <a:cs typeface="Calibri"/>
                  <a:sym typeface="Calibri"/>
                </a:endParaRPr>
              </a:p>
            </p:txBody>
          </p:sp>
          <p:sp>
            <p:nvSpPr>
              <p:cNvPr id="266" name="Shape 266"/>
              <p:cNvSpPr/>
              <p:nvPr/>
            </p:nvSpPr>
            <p:spPr>
              <a:xfrm rot="4266704">
                <a:off x="5657205" y="2805538"/>
                <a:ext cx="644455" cy="702615"/>
              </a:xfrm>
              <a:prstGeom prst="arc">
                <a:avLst>
                  <a:gd name="adj1" fmla="val 14543454"/>
                  <a:gd name="adj2" fmla="val 0"/>
                </a:avLst>
              </a:prstGeom>
              <a:noFill/>
              <a:ln w="25400" cap="flat" cmpd="sng">
                <a:solidFill>
                  <a:srgbClr val="000090"/>
                </a:solidFill>
                <a:prstDash val="solid"/>
                <a:round/>
                <a:headEnd type="triangle" w="lg" len="lg"/>
                <a:tailEnd type="none" w="lg" len="lg"/>
              </a:ln>
              <a:effectLst>
                <a:outerShdw blurRad="39999" dist="20000" dir="5400000" rotWithShape="0">
                  <a:srgbClr val="000000">
                    <a:alpha val="37647"/>
                  </a:srgbClr>
                </a:outerShdw>
              </a:effectLst>
            </p:spPr>
            <p:txBody>
              <a:bodyPr lIns="91425" tIns="45700" rIns="91425" bIns="45700" anchor="ctr" anchorCtr="0">
                <a:noAutofit/>
              </a:bodyPr>
              <a:lstStyle/>
              <a:p>
                <a:pPr algn="ctr">
                  <a:buClr>
                    <a:schemeClr val="dk1"/>
                  </a:buClr>
                </a:pPr>
                <a:endParaRPr>
                  <a:solidFill>
                    <a:srgbClr val="000000"/>
                  </a:solidFill>
                  <a:latin typeface="Calibri"/>
                  <a:ea typeface="Calibri"/>
                  <a:cs typeface="Calibri"/>
                  <a:sym typeface="Calibri"/>
                </a:endParaRPr>
              </a:p>
            </p:txBody>
          </p:sp>
          <p:sp>
            <p:nvSpPr>
              <p:cNvPr id="267" name="Shape 267"/>
              <p:cNvSpPr/>
              <p:nvPr/>
            </p:nvSpPr>
            <p:spPr>
              <a:xfrm rot="-6309256">
                <a:off x="5037716" y="2484708"/>
                <a:ext cx="642845" cy="704220"/>
              </a:xfrm>
              <a:prstGeom prst="arc">
                <a:avLst>
                  <a:gd name="adj1" fmla="val 14543454"/>
                  <a:gd name="adj2" fmla="val 0"/>
                </a:avLst>
              </a:prstGeom>
              <a:noFill/>
              <a:ln w="25400" cap="flat" cmpd="sng">
                <a:solidFill>
                  <a:srgbClr val="000090"/>
                </a:solidFill>
                <a:prstDash val="solid"/>
                <a:round/>
                <a:headEnd type="triangle" w="lg" len="lg"/>
                <a:tailEnd type="none" w="lg" len="lg"/>
              </a:ln>
              <a:effectLst>
                <a:outerShdw blurRad="39999" dist="20000" dir="5400000" rotWithShape="0">
                  <a:srgbClr val="000000">
                    <a:alpha val="37647"/>
                  </a:srgbClr>
                </a:outerShdw>
              </a:effectLst>
            </p:spPr>
            <p:txBody>
              <a:bodyPr lIns="91425" tIns="45700" rIns="91425" bIns="45700" anchor="ctr" anchorCtr="0">
                <a:noAutofit/>
              </a:bodyPr>
              <a:lstStyle/>
              <a:p>
                <a:pPr algn="ctr">
                  <a:buClr>
                    <a:schemeClr val="dk1"/>
                  </a:buClr>
                </a:pPr>
                <a:endParaRPr>
                  <a:solidFill>
                    <a:srgbClr val="000000"/>
                  </a:solidFill>
                  <a:latin typeface="Calibri"/>
                  <a:ea typeface="Calibri"/>
                  <a:cs typeface="Calibri"/>
                  <a:sym typeface="Calibri"/>
                </a:endParaRPr>
              </a:p>
            </p:txBody>
          </p:sp>
          <p:cxnSp>
            <p:nvCxnSpPr>
              <p:cNvPr id="268" name="Shape 268"/>
              <p:cNvCxnSpPr/>
              <p:nvPr/>
            </p:nvCxnSpPr>
            <p:spPr>
              <a:xfrm>
                <a:off x="4726478" y="2647884"/>
                <a:ext cx="1911350" cy="733425"/>
              </a:xfrm>
              <a:prstGeom prst="straightConnector1">
                <a:avLst/>
              </a:prstGeom>
              <a:noFill/>
              <a:ln w="25400" cap="flat" cmpd="sng">
                <a:solidFill>
                  <a:srgbClr val="000090"/>
                </a:solidFill>
                <a:prstDash val="solid"/>
                <a:round/>
                <a:headEnd type="none" w="med" len="med"/>
                <a:tailEnd type="none" w="med" len="med"/>
              </a:ln>
              <a:effectLst>
                <a:outerShdw blurRad="39999" dist="20000" dir="5400000" rotWithShape="0">
                  <a:srgbClr val="000000">
                    <a:alpha val="37647"/>
                  </a:srgbClr>
                </a:outerShdw>
              </a:effectLst>
            </p:spPr>
          </p:cxnSp>
          <p:sp>
            <p:nvSpPr>
              <p:cNvPr id="269" name="Shape 269"/>
              <p:cNvSpPr/>
              <p:nvPr/>
            </p:nvSpPr>
            <p:spPr>
              <a:xfrm>
                <a:off x="5555867" y="2895307"/>
                <a:ext cx="232601" cy="238449"/>
              </a:xfrm>
              <a:prstGeom prst="ellipse">
                <a:avLst/>
              </a:prstGeom>
              <a:solidFill>
                <a:srgbClr val="000090"/>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algn="ctr">
                  <a:buClr>
                    <a:schemeClr val="dk1"/>
                  </a:buClr>
                </a:pPr>
                <a:endParaRPr>
                  <a:solidFill>
                    <a:srgbClr val="FFFFFF"/>
                  </a:solidFill>
                  <a:latin typeface="Calibri"/>
                  <a:ea typeface="Calibri"/>
                  <a:cs typeface="Calibri"/>
                  <a:sym typeface="Calibri"/>
                </a:endParaRPr>
              </a:p>
            </p:txBody>
          </p:sp>
          <p:pic>
            <p:nvPicPr>
              <p:cNvPr id="274" name="Shape 274"/>
              <p:cNvPicPr preferRelativeResize="0"/>
              <p:nvPr/>
            </p:nvPicPr>
            <p:blipFill rotWithShape="1">
              <a:blip r:embed="rId3">
                <a:alphaModFix/>
              </a:blip>
              <a:srcRect/>
              <a:stretch/>
            </p:blipFill>
            <p:spPr>
              <a:xfrm>
                <a:off x="7601792" y="3490664"/>
                <a:ext cx="225571" cy="469432"/>
              </a:xfrm>
              <a:prstGeom prst="rect">
                <a:avLst/>
              </a:prstGeom>
              <a:noFill/>
              <a:ln>
                <a:noFill/>
              </a:ln>
            </p:spPr>
          </p:pic>
          <p:pic>
            <p:nvPicPr>
              <p:cNvPr id="275" name="Shape 275"/>
              <p:cNvPicPr preferRelativeResize="0"/>
              <p:nvPr/>
            </p:nvPicPr>
            <p:blipFill rotWithShape="1">
              <a:blip r:embed="rId3">
                <a:alphaModFix/>
              </a:blip>
              <a:srcRect/>
              <a:stretch/>
            </p:blipFill>
            <p:spPr>
              <a:xfrm>
                <a:off x="7252172" y="2180175"/>
                <a:ext cx="225571" cy="469432"/>
              </a:xfrm>
              <a:prstGeom prst="rect">
                <a:avLst/>
              </a:prstGeom>
              <a:noFill/>
              <a:ln>
                <a:noFill/>
              </a:ln>
            </p:spPr>
          </p:pic>
          <p:pic>
            <p:nvPicPr>
              <p:cNvPr id="276" name="Shape 276"/>
              <p:cNvPicPr preferRelativeResize="0"/>
              <p:nvPr/>
            </p:nvPicPr>
            <p:blipFill rotWithShape="1">
              <a:blip r:embed="rId3">
                <a:alphaModFix/>
              </a:blip>
              <a:srcRect/>
              <a:stretch/>
            </p:blipFill>
            <p:spPr>
              <a:xfrm>
                <a:off x="7824915" y="2495358"/>
                <a:ext cx="225571" cy="469432"/>
              </a:xfrm>
              <a:prstGeom prst="rect">
                <a:avLst/>
              </a:prstGeom>
              <a:noFill/>
              <a:ln>
                <a:noFill/>
              </a:ln>
            </p:spPr>
          </p:pic>
          <p:pic>
            <p:nvPicPr>
              <p:cNvPr id="277" name="Shape 277"/>
              <p:cNvPicPr preferRelativeResize="0"/>
              <p:nvPr/>
            </p:nvPicPr>
            <p:blipFill rotWithShape="1">
              <a:blip r:embed="rId3">
                <a:alphaModFix/>
              </a:blip>
              <a:srcRect/>
              <a:stretch/>
            </p:blipFill>
            <p:spPr>
              <a:xfrm>
                <a:off x="7038232" y="3262002"/>
                <a:ext cx="225571" cy="469432"/>
              </a:xfrm>
              <a:prstGeom prst="rect">
                <a:avLst/>
              </a:prstGeom>
              <a:noFill/>
              <a:ln>
                <a:noFill/>
              </a:ln>
            </p:spPr>
          </p:pic>
          <p:pic>
            <p:nvPicPr>
              <p:cNvPr id="278" name="Shape 278"/>
              <p:cNvPicPr preferRelativeResize="0"/>
              <p:nvPr/>
            </p:nvPicPr>
            <p:blipFill rotWithShape="1">
              <a:blip r:embed="rId3">
                <a:alphaModFix/>
              </a:blip>
              <a:srcRect/>
              <a:stretch/>
            </p:blipFill>
            <p:spPr>
              <a:xfrm>
                <a:off x="5968800" y="2524228"/>
                <a:ext cx="225571" cy="469432"/>
              </a:xfrm>
              <a:prstGeom prst="rect">
                <a:avLst/>
              </a:prstGeom>
              <a:noFill/>
              <a:ln>
                <a:noFill/>
              </a:ln>
            </p:spPr>
          </p:pic>
          <p:pic>
            <p:nvPicPr>
              <p:cNvPr id="279" name="Shape 279"/>
              <p:cNvPicPr preferRelativeResize="0"/>
              <p:nvPr/>
            </p:nvPicPr>
            <p:blipFill rotWithShape="1">
              <a:blip r:embed="rId3">
                <a:alphaModFix/>
              </a:blip>
              <a:srcRect/>
              <a:stretch/>
            </p:blipFill>
            <p:spPr>
              <a:xfrm>
                <a:off x="5591485" y="3490664"/>
                <a:ext cx="225571" cy="469432"/>
              </a:xfrm>
              <a:prstGeom prst="rect">
                <a:avLst/>
              </a:prstGeom>
              <a:noFill/>
              <a:ln>
                <a:noFill/>
              </a:ln>
            </p:spPr>
          </p:pic>
          <p:pic>
            <p:nvPicPr>
              <p:cNvPr id="280" name="Shape 280"/>
              <p:cNvPicPr preferRelativeResize="0"/>
              <p:nvPr/>
            </p:nvPicPr>
            <p:blipFill rotWithShape="1">
              <a:blip r:embed="rId3">
                <a:alphaModFix/>
              </a:blip>
              <a:srcRect/>
              <a:stretch/>
            </p:blipFill>
            <p:spPr>
              <a:xfrm>
                <a:off x="5046253" y="3123133"/>
                <a:ext cx="225571" cy="469432"/>
              </a:xfrm>
              <a:prstGeom prst="rect">
                <a:avLst/>
              </a:prstGeom>
              <a:noFill/>
              <a:ln>
                <a:noFill/>
              </a:ln>
            </p:spPr>
          </p:pic>
          <p:pic>
            <p:nvPicPr>
              <p:cNvPr id="281" name="Shape 281"/>
              <p:cNvPicPr preferRelativeResize="0"/>
              <p:nvPr/>
            </p:nvPicPr>
            <p:blipFill rotWithShape="1">
              <a:blip r:embed="rId3">
                <a:alphaModFix/>
              </a:blip>
              <a:srcRect/>
              <a:stretch/>
            </p:blipFill>
            <p:spPr>
              <a:xfrm>
                <a:off x="5396944" y="2209760"/>
                <a:ext cx="225571" cy="469432"/>
              </a:xfrm>
              <a:prstGeom prst="rect">
                <a:avLst/>
              </a:prstGeom>
              <a:noFill/>
              <a:ln>
                <a:noFill/>
              </a:ln>
            </p:spPr>
          </p:pic>
        </p:grpSp>
      </p:grpSp>
      <p:sp>
        <p:nvSpPr>
          <p:cNvPr id="282" name="Shape 282"/>
          <p:cNvSpPr txBox="1"/>
          <p:nvPr/>
        </p:nvSpPr>
        <p:spPr>
          <a:xfrm>
            <a:off x="5409009" y="4433089"/>
            <a:ext cx="3734993" cy="1754325"/>
          </a:xfrm>
          <a:prstGeom prst="rect">
            <a:avLst/>
          </a:prstGeom>
          <a:noFill/>
          <a:ln>
            <a:noFill/>
          </a:ln>
        </p:spPr>
        <p:txBody>
          <a:bodyPr lIns="91425" tIns="45700" rIns="91425" bIns="45700" anchor="t" anchorCtr="0">
            <a:noAutofit/>
          </a:bodyPr>
          <a:lstStyle/>
          <a:p>
            <a:pPr>
              <a:buSzPct val="25000"/>
            </a:pPr>
            <a:r>
              <a:rPr lang="en-US" sz="2800" b="1" u="sng" dirty="0">
                <a:solidFill>
                  <a:schemeClr val="dk1"/>
                </a:solidFill>
                <a:latin typeface="Calibri"/>
                <a:ea typeface="Calibri"/>
                <a:cs typeface="Calibri"/>
                <a:sym typeface="Calibri"/>
              </a:rPr>
              <a:t>Sedentary (n = 15)</a:t>
            </a:r>
          </a:p>
          <a:p>
            <a:pPr marL="342900" indent="-342900">
              <a:buClr>
                <a:schemeClr val="dk1"/>
              </a:buClr>
              <a:buSzPct val="100000"/>
              <a:buFont typeface="Arial"/>
              <a:buChar char="•"/>
            </a:pPr>
            <a:r>
              <a:rPr lang="en-US" sz="2400" b="1" dirty="0">
                <a:solidFill>
                  <a:schemeClr val="dk1"/>
                </a:solidFill>
                <a:latin typeface="Calibri"/>
                <a:ea typeface="Calibri"/>
                <a:cs typeface="Calibri"/>
                <a:sym typeface="Calibri"/>
              </a:rPr>
              <a:t>Small, square pens</a:t>
            </a:r>
          </a:p>
          <a:p>
            <a:pPr marL="800100" lvl="1" indent="-342900">
              <a:buClr>
                <a:schemeClr val="dk1"/>
              </a:buClr>
              <a:buSzPct val="100000"/>
              <a:buFont typeface="Courier New" panose="02070309020205020404" pitchFamily="49" charset="0"/>
              <a:buChar char="o"/>
            </a:pPr>
            <a:r>
              <a:rPr lang="en-US" sz="2400" b="1" dirty="0">
                <a:solidFill>
                  <a:schemeClr val="dk1"/>
                </a:solidFill>
                <a:latin typeface="Calibri"/>
                <a:ea typeface="Calibri"/>
                <a:cs typeface="Calibri"/>
                <a:sym typeface="Calibri"/>
              </a:rPr>
              <a:t>0.15 m</a:t>
            </a:r>
            <a:r>
              <a:rPr lang="en-US" sz="2400" b="1" baseline="30000" dirty="0">
                <a:solidFill>
                  <a:schemeClr val="dk1"/>
                </a:solidFill>
                <a:latin typeface="Calibri"/>
                <a:ea typeface="Calibri"/>
                <a:cs typeface="Calibri"/>
                <a:sym typeface="Calibri"/>
              </a:rPr>
              <a:t>2</a:t>
            </a:r>
            <a:r>
              <a:rPr lang="en-US" sz="2400" b="1" dirty="0">
                <a:solidFill>
                  <a:schemeClr val="dk1"/>
                </a:solidFill>
                <a:latin typeface="Calibri"/>
                <a:ea typeface="Calibri"/>
                <a:cs typeface="Calibri"/>
                <a:sym typeface="Calibri"/>
              </a:rPr>
              <a:t> per bird</a:t>
            </a:r>
          </a:p>
          <a:p>
            <a:pPr marL="342900" indent="-342900">
              <a:buClr>
                <a:schemeClr val="dk1"/>
              </a:buClr>
              <a:buSzPct val="100000"/>
              <a:buFont typeface="Arial" charset="0"/>
              <a:buChar char="•"/>
            </a:pPr>
            <a:r>
              <a:rPr lang="en-US" sz="2400" b="1" dirty="0">
                <a:solidFill>
                  <a:schemeClr val="dk1"/>
                </a:solidFill>
                <a:latin typeface="Calibri"/>
                <a:ea typeface="Calibri"/>
                <a:cs typeface="Calibri"/>
                <a:sym typeface="Calibri"/>
              </a:rPr>
              <a:t>Restricted movement</a:t>
            </a:r>
            <a:endParaRPr sz="2400" b="1" dirty="0">
              <a:solidFill>
                <a:schemeClr val="dk1"/>
              </a:solidFill>
              <a:latin typeface="Calibri"/>
              <a:ea typeface="Calibri"/>
              <a:cs typeface="Calibri"/>
              <a:sym typeface="Calibri"/>
            </a:endParaRPr>
          </a:p>
        </p:txBody>
      </p:sp>
      <p:sp>
        <p:nvSpPr>
          <p:cNvPr id="283" name="Shape 283"/>
          <p:cNvSpPr txBox="1"/>
          <p:nvPr/>
        </p:nvSpPr>
        <p:spPr>
          <a:xfrm>
            <a:off x="704910" y="4392470"/>
            <a:ext cx="4122136" cy="2062103"/>
          </a:xfrm>
          <a:prstGeom prst="rect">
            <a:avLst/>
          </a:prstGeom>
          <a:noFill/>
          <a:ln>
            <a:noFill/>
          </a:ln>
        </p:spPr>
        <p:txBody>
          <a:bodyPr lIns="91425" tIns="45700" rIns="91425" bIns="45700" anchor="t" anchorCtr="0">
            <a:noAutofit/>
          </a:bodyPr>
          <a:lstStyle/>
          <a:p>
            <a:pPr>
              <a:buSzPct val="25000"/>
            </a:pPr>
            <a:r>
              <a:rPr lang="en-US" sz="2800" b="1" u="sng" dirty="0">
                <a:solidFill>
                  <a:schemeClr val="dk1"/>
                </a:solidFill>
                <a:latin typeface="Calibri"/>
                <a:ea typeface="Calibri"/>
                <a:cs typeface="Calibri"/>
                <a:sym typeface="Calibri"/>
              </a:rPr>
              <a:t>Exercise (n = 15)</a:t>
            </a:r>
          </a:p>
          <a:p>
            <a:pPr marL="342900" indent="-342900">
              <a:buClr>
                <a:schemeClr val="dk1"/>
              </a:buClr>
              <a:buSzPct val="100000"/>
              <a:buFont typeface="Arial"/>
              <a:buChar char="•"/>
            </a:pPr>
            <a:r>
              <a:rPr lang="en-US" sz="2400" b="1" dirty="0">
                <a:solidFill>
                  <a:schemeClr val="dk1"/>
                </a:solidFill>
                <a:latin typeface="Calibri"/>
                <a:ea typeface="Calibri"/>
                <a:cs typeface="Calibri"/>
                <a:sym typeface="Calibri"/>
              </a:rPr>
              <a:t>Large dual-circle pen</a:t>
            </a:r>
          </a:p>
          <a:p>
            <a:pPr marL="800100" lvl="1" indent="-342900">
              <a:buClr>
                <a:schemeClr val="dk1"/>
              </a:buClr>
              <a:buSzPct val="100000"/>
              <a:buFont typeface="Courier New" panose="02070309020205020404" pitchFamily="49" charset="0"/>
              <a:buChar char="o"/>
            </a:pPr>
            <a:r>
              <a:rPr lang="en-US" sz="2400" b="1" dirty="0">
                <a:solidFill>
                  <a:schemeClr val="dk1"/>
                </a:solidFill>
                <a:ea typeface="Calibri"/>
                <a:cs typeface="Calibri"/>
                <a:sym typeface="Calibri"/>
              </a:rPr>
              <a:t>0.35 m</a:t>
            </a:r>
            <a:r>
              <a:rPr lang="en-US" sz="2400" b="1" baseline="30000" dirty="0">
                <a:solidFill>
                  <a:schemeClr val="dk1"/>
                </a:solidFill>
                <a:ea typeface="Calibri"/>
                <a:cs typeface="Calibri"/>
                <a:sym typeface="Calibri"/>
              </a:rPr>
              <a:t>2</a:t>
            </a:r>
            <a:r>
              <a:rPr lang="en-US" sz="2400" b="1" dirty="0">
                <a:solidFill>
                  <a:schemeClr val="dk1"/>
                </a:solidFill>
                <a:ea typeface="Calibri"/>
                <a:cs typeface="Calibri"/>
                <a:sym typeface="Calibri"/>
              </a:rPr>
              <a:t> per bird</a:t>
            </a:r>
            <a:endParaRPr sz="2400" b="1" dirty="0">
              <a:solidFill>
                <a:schemeClr val="dk1"/>
              </a:solidFill>
              <a:latin typeface="Calibri"/>
              <a:ea typeface="Calibri"/>
              <a:cs typeface="Calibri"/>
              <a:sym typeface="Calibri"/>
            </a:endParaRPr>
          </a:p>
          <a:p>
            <a:pPr marL="342900" indent="-342900">
              <a:buClr>
                <a:schemeClr val="dk1"/>
              </a:buClr>
              <a:buSzPct val="100000"/>
              <a:buFont typeface="Arial"/>
              <a:buChar char="•"/>
            </a:pPr>
            <a:r>
              <a:rPr lang="en-US" sz="2400" b="1" dirty="0">
                <a:solidFill>
                  <a:schemeClr val="dk1"/>
                </a:solidFill>
                <a:latin typeface="Calibri"/>
                <a:ea typeface="Calibri"/>
                <a:cs typeface="Calibri"/>
                <a:sym typeface="Calibri"/>
              </a:rPr>
              <a:t>Spontaneous &amp; motivated movement</a:t>
            </a:r>
          </a:p>
          <a:p>
            <a:pPr marL="342900" indent="-342900">
              <a:buClr>
                <a:schemeClr val="dk1"/>
              </a:buClr>
              <a:buSzPct val="100000"/>
              <a:buFont typeface="Arial"/>
              <a:buChar char="•"/>
            </a:pPr>
            <a:r>
              <a:rPr lang="en-US" sz="2400" b="1" dirty="0">
                <a:solidFill>
                  <a:schemeClr val="dk1"/>
                </a:solidFill>
                <a:latin typeface="Calibri"/>
                <a:ea typeface="Calibri"/>
                <a:cs typeface="Calibri"/>
                <a:sym typeface="Calibri"/>
              </a:rPr>
              <a:t>Jumps to perch</a:t>
            </a:r>
          </a:p>
        </p:txBody>
      </p:sp>
      <p:sp>
        <p:nvSpPr>
          <p:cNvPr id="284" name="Shape 284"/>
          <p:cNvSpPr txBox="1"/>
          <p:nvPr/>
        </p:nvSpPr>
        <p:spPr>
          <a:xfrm>
            <a:off x="2632797" y="1425583"/>
            <a:ext cx="3682944" cy="495823"/>
          </a:xfrm>
          <a:prstGeom prst="rect">
            <a:avLst/>
          </a:prstGeom>
          <a:noFill/>
          <a:ln w="19050" cap="flat" cmpd="sng">
            <a:noFill/>
            <a:prstDash val="solid"/>
            <a:round/>
            <a:headEnd type="none" w="med" len="med"/>
            <a:tailEnd type="none" w="med" len="med"/>
          </a:ln>
        </p:spPr>
        <p:txBody>
          <a:bodyPr lIns="91425" tIns="45700" rIns="91425" bIns="45700" anchor="t" anchorCtr="0">
            <a:noAutofit/>
          </a:bodyPr>
          <a:lstStyle/>
          <a:p>
            <a:pPr algn="ctr">
              <a:buSzPct val="25000"/>
            </a:pPr>
            <a:r>
              <a:rPr lang="en-US" sz="2800" b="1" dirty="0">
                <a:solidFill>
                  <a:schemeClr val="dk1"/>
                </a:solidFill>
                <a:latin typeface="Calibri"/>
                <a:ea typeface="Calibri"/>
                <a:cs typeface="Calibri"/>
                <a:sym typeface="Calibri"/>
              </a:rPr>
              <a:t>4 weeks – 14 weeks</a:t>
            </a:r>
          </a:p>
        </p:txBody>
      </p:sp>
      <p:grpSp>
        <p:nvGrpSpPr>
          <p:cNvPr id="3" name="Group 2"/>
          <p:cNvGrpSpPr/>
          <p:nvPr/>
        </p:nvGrpSpPr>
        <p:grpSpPr>
          <a:xfrm>
            <a:off x="5829600" y="2282306"/>
            <a:ext cx="2113715" cy="1842772"/>
            <a:chOff x="727509" y="2282870"/>
            <a:chExt cx="2113715" cy="1842772"/>
          </a:xfrm>
        </p:grpSpPr>
        <p:sp>
          <p:nvSpPr>
            <p:cNvPr id="261" name="Shape 261"/>
            <p:cNvSpPr/>
            <p:nvPr/>
          </p:nvSpPr>
          <p:spPr>
            <a:xfrm>
              <a:off x="732899" y="2282870"/>
              <a:ext cx="830186" cy="788987"/>
            </a:xfrm>
            <a:prstGeom prst="rect">
              <a:avLst/>
            </a:prstGeom>
            <a:solidFill>
              <a:schemeClr val="bg1"/>
            </a:solidFill>
            <a:ln w="50800">
              <a:solidFill>
                <a:schemeClr val="tx1"/>
              </a:solidFill>
            </a:ln>
            <a:effectLst>
              <a:outerShdw blurRad="39999" dist="23000" dir="5400000" rotWithShape="0">
                <a:srgbClr val="000000">
                  <a:alpha val="34901"/>
                </a:srgbClr>
              </a:outerShdw>
            </a:effectLst>
          </p:spPr>
          <p:txBody>
            <a:bodyPr lIns="91425" tIns="45700" rIns="91425" bIns="45700" anchor="ctr" anchorCtr="0">
              <a:noAutofit/>
            </a:bodyPr>
            <a:lstStyle/>
            <a:p>
              <a:pPr algn="ctr">
                <a:buClr>
                  <a:schemeClr val="dk1"/>
                </a:buClr>
              </a:pPr>
              <a:endParaRPr>
                <a:solidFill>
                  <a:srgbClr val="FFFFFF"/>
                </a:solidFill>
                <a:latin typeface="Calibri"/>
                <a:ea typeface="Calibri"/>
                <a:cs typeface="Calibri"/>
                <a:sym typeface="Calibri"/>
              </a:endParaRPr>
            </a:p>
          </p:txBody>
        </p:sp>
        <p:pic>
          <p:nvPicPr>
            <p:cNvPr id="272" name="Shape 272"/>
            <p:cNvPicPr preferRelativeResize="0"/>
            <p:nvPr/>
          </p:nvPicPr>
          <p:blipFill rotWithShape="1">
            <a:blip r:embed="rId3">
              <a:alphaModFix/>
            </a:blip>
            <a:srcRect/>
            <a:stretch/>
          </p:blipFill>
          <p:spPr>
            <a:xfrm>
              <a:off x="891608" y="2344995"/>
              <a:ext cx="225571" cy="469432"/>
            </a:xfrm>
            <a:prstGeom prst="rect">
              <a:avLst/>
            </a:prstGeom>
            <a:noFill/>
            <a:ln>
              <a:noFill/>
            </a:ln>
          </p:spPr>
        </p:pic>
        <p:pic>
          <p:nvPicPr>
            <p:cNvPr id="273" name="Shape 273"/>
            <p:cNvPicPr preferRelativeResize="0"/>
            <p:nvPr/>
          </p:nvPicPr>
          <p:blipFill rotWithShape="1">
            <a:blip r:embed="rId3">
              <a:alphaModFix/>
            </a:blip>
            <a:srcRect/>
            <a:stretch/>
          </p:blipFill>
          <p:spPr>
            <a:xfrm>
              <a:off x="1154867" y="2520009"/>
              <a:ext cx="225571" cy="469432"/>
            </a:xfrm>
            <a:prstGeom prst="rect">
              <a:avLst/>
            </a:prstGeom>
            <a:noFill/>
            <a:ln>
              <a:noFill/>
            </a:ln>
          </p:spPr>
        </p:pic>
        <p:sp>
          <p:nvSpPr>
            <p:cNvPr id="38" name="Shape 261"/>
            <p:cNvSpPr/>
            <p:nvPr/>
          </p:nvSpPr>
          <p:spPr>
            <a:xfrm>
              <a:off x="727509" y="3336655"/>
              <a:ext cx="830186" cy="788987"/>
            </a:xfrm>
            <a:prstGeom prst="rect">
              <a:avLst/>
            </a:prstGeom>
            <a:solidFill>
              <a:schemeClr val="bg1"/>
            </a:solidFill>
            <a:ln w="50800">
              <a:solidFill>
                <a:schemeClr val="tx1"/>
              </a:solidFill>
            </a:ln>
            <a:effectLst>
              <a:outerShdw blurRad="39999" dist="23000" dir="5400000" rotWithShape="0">
                <a:srgbClr val="000000">
                  <a:alpha val="34901"/>
                </a:srgbClr>
              </a:outerShdw>
            </a:effectLst>
          </p:spPr>
          <p:txBody>
            <a:bodyPr lIns="91425" tIns="45700" rIns="91425" bIns="45700" anchor="ctr" anchorCtr="0">
              <a:noAutofit/>
            </a:bodyPr>
            <a:lstStyle/>
            <a:p>
              <a:pPr algn="ctr">
                <a:buClr>
                  <a:schemeClr val="dk1"/>
                </a:buClr>
              </a:pPr>
              <a:endParaRPr>
                <a:solidFill>
                  <a:srgbClr val="FFFFFF"/>
                </a:solidFill>
                <a:latin typeface="Calibri"/>
                <a:ea typeface="Calibri"/>
                <a:cs typeface="Calibri"/>
                <a:sym typeface="Calibri"/>
              </a:endParaRPr>
            </a:p>
          </p:txBody>
        </p:sp>
        <p:pic>
          <p:nvPicPr>
            <p:cNvPr id="39" name="Shape 272"/>
            <p:cNvPicPr preferRelativeResize="0"/>
            <p:nvPr/>
          </p:nvPicPr>
          <p:blipFill rotWithShape="1">
            <a:blip r:embed="rId3">
              <a:alphaModFix/>
            </a:blip>
            <a:srcRect/>
            <a:stretch/>
          </p:blipFill>
          <p:spPr>
            <a:xfrm>
              <a:off x="886218" y="3398780"/>
              <a:ext cx="225571" cy="469432"/>
            </a:xfrm>
            <a:prstGeom prst="rect">
              <a:avLst/>
            </a:prstGeom>
            <a:noFill/>
            <a:ln>
              <a:noFill/>
            </a:ln>
          </p:spPr>
        </p:pic>
        <p:pic>
          <p:nvPicPr>
            <p:cNvPr id="40" name="Shape 273"/>
            <p:cNvPicPr preferRelativeResize="0"/>
            <p:nvPr/>
          </p:nvPicPr>
          <p:blipFill rotWithShape="1">
            <a:blip r:embed="rId3">
              <a:alphaModFix/>
            </a:blip>
            <a:srcRect/>
            <a:stretch/>
          </p:blipFill>
          <p:spPr>
            <a:xfrm>
              <a:off x="1149477" y="3573794"/>
              <a:ext cx="225571" cy="469432"/>
            </a:xfrm>
            <a:prstGeom prst="rect">
              <a:avLst/>
            </a:prstGeom>
            <a:noFill/>
            <a:ln>
              <a:noFill/>
            </a:ln>
          </p:spPr>
        </p:pic>
        <p:sp>
          <p:nvSpPr>
            <p:cNvPr id="41" name="Shape 261"/>
            <p:cNvSpPr/>
            <p:nvPr/>
          </p:nvSpPr>
          <p:spPr>
            <a:xfrm>
              <a:off x="2008048" y="3336655"/>
              <a:ext cx="830186" cy="788987"/>
            </a:xfrm>
            <a:prstGeom prst="rect">
              <a:avLst/>
            </a:prstGeom>
            <a:solidFill>
              <a:schemeClr val="bg1"/>
            </a:solidFill>
            <a:ln w="50800">
              <a:solidFill>
                <a:schemeClr val="tx1"/>
              </a:solidFill>
            </a:ln>
            <a:effectLst>
              <a:outerShdw blurRad="39999" dist="23000" dir="5400000" rotWithShape="0">
                <a:srgbClr val="000000">
                  <a:alpha val="34901"/>
                </a:srgbClr>
              </a:outerShdw>
            </a:effectLst>
          </p:spPr>
          <p:txBody>
            <a:bodyPr lIns="91425" tIns="45700" rIns="91425" bIns="45700" anchor="ctr" anchorCtr="0">
              <a:noAutofit/>
            </a:bodyPr>
            <a:lstStyle/>
            <a:p>
              <a:pPr algn="ctr">
                <a:buClr>
                  <a:schemeClr val="dk1"/>
                </a:buClr>
              </a:pPr>
              <a:endParaRPr>
                <a:solidFill>
                  <a:srgbClr val="FFFFFF"/>
                </a:solidFill>
                <a:latin typeface="Calibri"/>
                <a:ea typeface="Calibri"/>
                <a:cs typeface="Calibri"/>
                <a:sym typeface="Calibri"/>
              </a:endParaRPr>
            </a:p>
          </p:txBody>
        </p:sp>
        <p:pic>
          <p:nvPicPr>
            <p:cNvPr id="42" name="Shape 272"/>
            <p:cNvPicPr preferRelativeResize="0"/>
            <p:nvPr/>
          </p:nvPicPr>
          <p:blipFill rotWithShape="1">
            <a:blip r:embed="rId3">
              <a:alphaModFix/>
            </a:blip>
            <a:srcRect/>
            <a:stretch/>
          </p:blipFill>
          <p:spPr>
            <a:xfrm>
              <a:off x="2166757" y="3398780"/>
              <a:ext cx="225571" cy="469432"/>
            </a:xfrm>
            <a:prstGeom prst="rect">
              <a:avLst/>
            </a:prstGeom>
            <a:noFill/>
            <a:ln>
              <a:noFill/>
            </a:ln>
          </p:spPr>
        </p:pic>
        <p:pic>
          <p:nvPicPr>
            <p:cNvPr id="43" name="Shape 273"/>
            <p:cNvPicPr preferRelativeResize="0"/>
            <p:nvPr/>
          </p:nvPicPr>
          <p:blipFill rotWithShape="1">
            <a:blip r:embed="rId3">
              <a:alphaModFix/>
            </a:blip>
            <a:srcRect/>
            <a:stretch/>
          </p:blipFill>
          <p:spPr>
            <a:xfrm>
              <a:off x="2430016" y="3573794"/>
              <a:ext cx="225571" cy="469432"/>
            </a:xfrm>
            <a:prstGeom prst="rect">
              <a:avLst/>
            </a:prstGeom>
            <a:noFill/>
            <a:ln>
              <a:noFill/>
            </a:ln>
          </p:spPr>
        </p:pic>
        <p:sp>
          <p:nvSpPr>
            <p:cNvPr id="44" name="Shape 261"/>
            <p:cNvSpPr/>
            <p:nvPr/>
          </p:nvSpPr>
          <p:spPr>
            <a:xfrm>
              <a:off x="2011038" y="2284698"/>
              <a:ext cx="830186" cy="788987"/>
            </a:xfrm>
            <a:prstGeom prst="rect">
              <a:avLst/>
            </a:prstGeom>
            <a:solidFill>
              <a:schemeClr val="bg1"/>
            </a:solidFill>
            <a:ln w="50800">
              <a:solidFill>
                <a:schemeClr val="tx1"/>
              </a:solidFill>
            </a:ln>
            <a:effectLst>
              <a:outerShdw blurRad="39999" dist="23000" dir="5400000" rotWithShape="0">
                <a:srgbClr val="000000">
                  <a:alpha val="34901"/>
                </a:srgbClr>
              </a:outerShdw>
            </a:effectLst>
          </p:spPr>
          <p:txBody>
            <a:bodyPr lIns="91425" tIns="45700" rIns="91425" bIns="45700" anchor="ctr" anchorCtr="0">
              <a:noAutofit/>
            </a:bodyPr>
            <a:lstStyle/>
            <a:p>
              <a:pPr algn="ctr">
                <a:buClr>
                  <a:schemeClr val="dk1"/>
                </a:buClr>
              </a:pPr>
              <a:endParaRPr>
                <a:solidFill>
                  <a:srgbClr val="FFFFFF"/>
                </a:solidFill>
                <a:latin typeface="Calibri"/>
                <a:ea typeface="Calibri"/>
                <a:cs typeface="Calibri"/>
                <a:sym typeface="Calibri"/>
              </a:endParaRPr>
            </a:p>
          </p:txBody>
        </p:sp>
        <p:pic>
          <p:nvPicPr>
            <p:cNvPr id="45" name="Shape 272"/>
            <p:cNvPicPr preferRelativeResize="0"/>
            <p:nvPr/>
          </p:nvPicPr>
          <p:blipFill rotWithShape="1">
            <a:blip r:embed="rId3">
              <a:alphaModFix/>
            </a:blip>
            <a:srcRect/>
            <a:stretch/>
          </p:blipFill>
          <p:spPr>
            <a:xfrm>
              <a:off x="2169747" y="2346823"/>
              <a:ext cx="225571" cy="469432"/>
            </a:xfrm>
            <a:prstGeom prst="rect">
              <a:avLst/>
            </a:prstGeom>
            <a:noFill/>
            <a:ln>
              <a:noFill/>
            </a:ln>
          </p:spPr>
        </p:pic>
        <p:pic>
          <p:nvPicPr>
            <p:cNvPr id="46" name="Shape 273"/>
            <p:cNvPicPr preferRelativeResize="0"/>
            <p:nvPr/>
          </p:nvPicPr>
          <p:blipFill rotWithShape="1">
            <a:blip r:embed="rId3">
              <a:alphaModFix/>
            </a:blip>
            <a:srcRect/>
            <a:stretch/>
          </p:blipFill>
          <p:spPr>
            <a:xfrm>
              <a:off x="2433006" y="2521837"/>
              <a:ext cx="225571" cy="469432"/>
            </a:xfrm>
            <a:prstGeom prst="rect">
              <a:avLst/>
            </a:prstGeom>
            <a:noFill/>
            <a:ln>
              <a:noFill/>
            </a:ln>
          </p:spPr>
        </p:pic>
      </p:grpSp>
    </p:spTree>
    <p:extLst>
      <p:ext uri="{BB962C8B-B14F-4D97-AF65-F5344CB8AC3E}">
        <p14:creationId xmlns:p14="http://schemas.microsoft.com/office/powerpoint/2010/main" val="3532628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7BC16497-7A75-4699-8860-4B8530C4393F}" vid="{8B42F212-28DE-4709-97C3-00EFDEE3E9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PennSt_Template</Template>
  <TotalTime>7563</TotalTime>
  <Words>2687</Words>
  <Application>Microsoft Macintosh PowerPoint</Application>
  <PresentationFormat>On-screen Show (4:3)</PresentationFormat>
  <Paragraphs>271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Calibri Light</vt:lpstr>
      <vt:lpstr>Courier New</vt:lpstr>
      <vt:lpstr>Wingdings</vt:lpstr>
      <vt:lpstr>Office Theme</vt:lpstr>
      <vt:lpstr>High-Acceleration Training During Growth Increases Optimal Fiber Lengths in an Avian Bipedal Model</vt:lpstr>
      <vt:lpstr>Musculoskeletal diversity: form &amp; function</vt:lpstr>
      <vt:lpstr>Musculoskeletal form &amp; function in humans</vt:lpstr>
      <vt:lpstr>Acceleration:  Long fibers and small moment arms enhance force generation</vt:lpstr>
      <vt:lpstr>PowerPoint Presentation</vt:lpstr>
      <vt:lpstr>PowerPoint Presentation</vt:lpstr>
      <vt:lpstr>PowerPoint Presentation</vt:lpstr>
      <vt:lpstr>PowerPoint Presentation</vt:lpstr>
      <vt:lpstr>Study Design</vt:lpstr>
      <vt:lpstr>Exercise Protocol</vt:lpstr>
      <vt:lpstr>ILPO &amp; LG  - Two functionally distinct muscles</vt:lpstr>
      <vt:lpstr>PowerPoint Presentation</vt:lpstr>
      <vt:lpstr>Sedentary birds were larger overall</vt:lpstr>
      <vt:lpstr>Length changes were seen in ILPO but not LG</vt:lpstr>
      <vt:lpstr>Summary of Results</vt:lpstr>
      <vt:lpstr>Ongoing studies – Combined Morphological and Functional Studies</vt:lpstr>
      <vt:lpstr>Conclusion</vt:lpstr>
      <vt:lpstr>Acknowledgements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Salzano</dc:creator>
  <cp:lastModifiedBy>Microsoft Office User</cp:lastModifiedBy>
  <cp:revision>261</cp:revision>
  <dcterms:created xsi:type="dcterms:W3CDTF">2017-07-17T18:45:14Z</dcterms:created>
  <dcterms:modified xsi:type="dcterms:W3CDTF">2022-01-26T20:30:36Z</dcterms:modified>
</cp:coreProperties>
</file>